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391" r:id="rId3"/>
    <p:sldId id="409" r:id="rId4"/>
    <p:sldId id="378" r:id="rId5"/>
    <p:sldId id="401" r:id="rId6"/>
    <p:sldId id="398" r:id="rId7"/>
    <p:sldId id="399" r:id="rId8"/>
    <p:sldId id="407" r:id="rId9"/>
    <p:sldId id="403" r:id="rId10"/>
    <p:sldId id="423" r:id="rId11"/>
    <p:sldId id="285" r:id="rId12"/>
    <p:sldId id="410" r:id="rId13"/>
    <p:sldId id="411" r:id="rId14"/>
    <p:sldId id="425" r:id="rId15"/>
    <p:sldId id="264" r:id="rId16"/>
    <p:sldId id="406" r:id="rId17"/>
    <p:sldId id="379" r:id="rId18"/>
    <p:sldId id="414" r:id="rId19"/>
    <p:sldId id="416" r:id="rId20"/>
    <p:sldId id="415" r:id="rId21"/>
    <p:sldId id="267" r:id="rId22"/>
    <p:sldId id="380" r:id="rId23"/>
    <p:sldId id="486" r:id="rId24"/>
    <p:sldId id="392" r:id="rId25"/>
    <p:sldId id="417" r:id="rId26"/>
    <p:sldId id="418" r:id="rId27"/>
    <p:sldId id="383" r:id="rId28"/>
    <p:sldId id="419" r:id="rId29"/>
    <p:sldId id="385" r:id="rId30"/>
    <p:sldId id="270" r:id="rId31"/>
    <p:sldId id="288" r:id="rId32"/>
    <p:sldId id="289" r:id="rId33"/>
    <p:sldId id="487" r:id="rId34"/>
    <p:sldId id="488" r:id="rId35"/>
    <p:sldId id="489" r:id="rId36"/>
    <p:sldId id="490" r:id="rId37"/>
    <p:sldId id="491" r:id="rId38"/>
    <p:sldId id="492" r:id="rId39"/>
    <p:sldId id="493" r:id="rId40"/>
    <p:sldId id="494" r:id="rId41"/>
    <p:sldId id="495" r:id="rId42"/>
    <p:sldId id="496" r:id="rId43"/>
    <p:sldId id="4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708DC-4796-49AF-95B3-ED0C840E7873}" type="doc">
      <dgm:prSet loTypeId="urn:microsoft.com/office/officeart/2005/8/layout/default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BC8C739-A053-4433-8EF5-B12270703A39}">
      <dgm:prSet/>
      <dgm:spPr/>
      <dgm:t>
        <a:bodyPr/>
        <a:lstStyle/>
        <a:p>
          <a:pPr rtl="0"/>
          <a:r>
            <a:rPr lang="en-CA" b="1" dirty="0" smtClean="0">
              <a:solidFill>
                <a:schemeClr val="tx2"/>
              </a:solidFill>
            </a:rPr>
            <a:t>Water vapour</a:t>
          </a:r>
        </a:p>
        <a:p>
          <a:pPr rtl="0"/>
          <a:r>
            <a:rPr lang="en-CA" b="1" dirty="0" smtClean="0">
              <a:solidFill>
                <a:schemeClr val="tx2"/>
              </a:solidFill>
            </a:rPr>
            <a:t>(H</a:t>
          </a:r>
          <a:r>
            <a:rPr lang="en-CA" b="1" baseline="-25000" dirty="0" smtClean="0">
              <a:solidFill>
                <a:schemeClr val="tx2"/>
              </a:solidFill>
            </a:rPr>
            <a:t>2</a:t>
          </a:r>
          <a:r>
            <a:rPr lang="en-CA" b="1" dirty="0" smtClean="0">
              <a:solidFill>
                <a:schemeClr val="tx2"/>
              </a:solidFill>
            </a:rPr>
            <a:t>0)</a:t>
          </a:r>
          <a:endParaRPr lang="en-CA" b="1" dirty="0">
            <a:solidFill>
              <a:schemeClr val="tx2"/>
            </a:solidFill>
          </a:endParaRPr>
        </a:p>
      </dgm:t>
    </dgm:pt>
    <dgm:pt modelId="{64A479EC-39FF-4F59-A0D7-AAC5F1A0E233}" type="parTrans" cxnId="{E4219EAC-C7BB-4E95-A68E-D075D0318299}">
      <dgm:prSet/>
      <dgm:spPr/>
      <dgm:t>
        <a:bodyPr/>
        <a:lstStyle/>
        <a:p>
          <a:endParaRPr lang="en-CA"/>
        </a:p>
      </dgm:t>
    </dgm:pt>
    <dgm:pt modelId="{EA351A4F-12B6-4D9C-B040-2C7AD6EA5F3D}" type="sibTrans" cxnId="{E4219EAC-C7BB-4E95-A68E-D075D0318299}">
      <dgm:prSet/>
      <dgm:spPr/>
      <dgm:t>
        <a:bodyPr/>
        <a:lstStyle/>
        <a:p>
          <a:endParaRPr lang="en-CA"/>
        </a:p>
      </dgm:t>
    </dgm:pt>
    <dgm:pt modelId="{8BC469CF-6916-4DC8-84A6-9A030830034B}">
      <dgm:prSet/>
      <dgm:spPr/>
      <dgm:t>
        <a:bodyPr/>
        <a:lstStyle/>
        <a:p>
          <a:pPr rtl="0"/>
          <a:r>
            <a:rPr lang="en-CA" b="1" dirty="0" smtClean="0">
              <a:solidFill>
                <a:schemeClr val="tx2"/>
              </a:solidFill>
            </a:rPr>
            <a:t>Methane</a:t>
          </a:r>
        </a:p>
        <a:p>
          <a:pPr rtl="0"/>
          <a:r>
            <a:rPr lang="en-CA" b="1" dirty="0" smtClean="0">
              <a:solidFill>
                <a:schemeClr val="tx2"/>
              </a:solidFill>
            </a:rPr>
            <a:t>(CH</a:t>
          </a:r>
          <a:r>
            <a:rPr lang="en-CA" b="1" baseline="-25000" dirty="0" smtClean="0">
              <a:solidFill>
                <a:schemeClr val="tx2"/>
              </a:solidFill>
            </a:rPr>
            <a:t>4</a:t>
          </a:r>
          <a:r>
            <a:rPr lang="en-CA" b="1" dirty="0" smtClean="0">
              <a:solidFill>
                <a:schemeClr val="tx2"/>
              </a:solidFill>
            </a:rPr>
            <a:t>)</a:t>
          </a:r>
          <a:endParaRPr lang="en-CA" b="1" dirty="0">
            <a:solidFill>
              <a:schemeClr val="tx2"/>
            </a:solidFill>
          </a:endParaRPr>
        </a:p>
      </dgm:t>
    </dgm:pt>
    <dgm:pt modelId="{4F8943FB-E97E-4790-AEE3-1949BF6989C4}" type="parTrans" cxnId="{6AC84049-1E21-4943-A060-AE2CA8083D24}">
      <dgm:prSet/>
      <dgm:spPr/>
      <dgm:t>
        <a:bodyPr/>
        <a:lstStyle/>
        <a:p>
          <a:endParaRPr lang="en-CA"/>
        </a:p>
      </dgm:t>
    </dgm:pt>
    <dgm:pt modelId="{37FB3D9E-AB74-4EA6-9713-7C543CDEBDB8}" type="sibTrans" cxnId="{6AC84049-1E21-4943-A060-AE2CA8083D24}">
      <dgm:prSet/>
      <dgm:spPr/>
      <dgm:t>
        <a:bodyPr/>
        <a:lstStyle/>
        <a:p>
          <a:endParaRPr lang="en-CA"/>
        </a:p>
      </dgm:t>
    </dgm:pt>
    <dgm:pt modelId="{1D6F3B34-B0DB-45C6-A7A5-9DA65A19F9A7}">
      <dgm:prSet/>
      <dgm:spPr/>
      <dgm:t>
        <a:bodyPr/>
        <a:lstStyle/>
        <a:p>
          <a:pPr rtl="0"/>
          <a:r>
            <a:rPr lang="en-CA" b="1" dirty="0" smtClean="0">
              <a:solidFill>
                <a:schemeClr val="tx2"/>
              </a:solidFill>
            </a:rPr>
            <a:t>Ozone</a:t>
          </a:r>
        </a:p>
        <a:p>
          <a:pPr rtl="0"/>
          <a:r>
            <a:rPr lang="en-CA" b="1" dirty="0" smtClean="0">
              <a:solidFill>
                <a:schemeClr val="tx2"/>
              </a:solidFill>
            </a:rPr>
            <a:t>(O</a:t>
          </a:r>
          <a:r>
            <a:rPr lang="en-CA" b="1" baseline="-25000" dirty="0" smtClean="0">
              <a:solidFill>
                <a:schemeClr val="tx2"/>
              </a:solidFill>
            </a:rPr>
            <a:t>3</a:t>
          </a:r>
          <a:r>
            <a:rPr lang="en-CA" b="1" dirty="0" smtClean="0">
              <a:solidFill>
                <a:schemeClr val="tx2"/>
              </a:solidFill>
            </a:rPr>
            <a:t>)</a:t>
          </a:r>
          <a:endParaRPr lang="en-CA" b="1" dirty="0">
            <a:solidFill>
              <a:schemeClr val="tx2"/>
            </a:solidFill>
          </a:endParaRPr>
        </a:p>
      </dgm:t>
    </dgm:pt>
    <dgm:pt modelId="{6DBC723A-6D48-473A-B0ED-25DA65FA2138}" type="parTrans" cxnId="{25423FD4-4A1B-411E-8607-8AAE69DA0519}">
      <dgm:prSet/>
      <dgm:spPr/>
      <dgm:t>
        <a:bodyPr/>
        <a:lstStyle/>
        <a:p>
          <a:endParaRPr lang="en-CA"/>
        </a:p>
      </dgm:t>
    </dgm:pt>
    <dgm:pt modelId="{A3424D38-DF62-4791-9FFF-BDF65B2C48C6}" type="sibTrans" cxnId="{25423FD4-4A1B-411E-8607-8AAE69DA0519}">
      <dgm:prSet/>
      <dgm:spPr/>
      <dgm:t>
        <a:bodyPr/>
        <a:lstStyle/>
        <a:p>
          <a:endParaRPr lang="en-CA"/>
        </a:p>
      </dgm:t>
    </dgm:pt>
    <dgm:pt modelId="{F7D595EB-E627-4520-8C2B-5189D19F1A88}">
      <dgm:prSet/>
      <dgm:spPr/>
      <dgm:t>
        <a:bodyPr/>
        <a:lstStyle/>
        <a:p>
          <a:pPr rtl="0"/>
          <a:r>
            <a:rPr lang="en-CA" b="1" dirty="0" smtClean="0">
              <a:solidFill>
                <a:schemeClr val="tx2"/>
              </a:solidFill>
            </a:rPr>
            <a:t>Nitrogen dioxide</a:t>
          </a:r>
        </a:p>
        <a:p>
          <a:pPr rtl="0"/>
          <a:r>
            <a:rPr lang="en-CA" b="1" dirty="0" smtClean="0">
              <a:solidFill>
                <a:schemeClr val="tx2"/>
              </a:solidFill>
            </a:rPr>
            <a:t>(NO</a:t>
          </a:r>
          <a:r>
            <a:rPr lang="en-CA" b="1" baseline="-25000" dirty="0" smtClean="0">
              <a:solidFill>
                <a:schemeClr val="tx2"/>
              </a:solidFill>
            </a:rPr>
            <a:t>2</a:t>
          </a:r>
          <a:r>
            <a:rPr lang="en-CA" b="1" dirty="0" smtClean="0">
              <a:solidFill>
                <a:schemeClr val="tx2"/>
              </a:solidFill>
            </a:rPr>
            <a:t>)</a:t>
          </a:r>
          <a:endParaRPr lang="en-CA" b="1" dirty="0">
            <a:solidFill>
              <a:schemeClr val="tx2"/>
            </a:solidFill>
          </a:endParaRPr>
        </a:p>
      </dgm:t>
    </dgm:pt>
    <dgm:pt modelId="{243520D7-0392-483D-B826-FB518982CB12}" type="parTrans" cxnId="{750E6B75-BF08-4213-A73F-72F3EDD137AB}">
      <dgm:prSet/>
      <dgm:spPr/>
      <dgm:t>
        <a:bodyPr/>
        <a:lstStyle/>
        <a:p>
          <a:endParaRPr lang="en-CA"/>
        </a:p>
      </dgm:t>
    </dgm:pt>
    <dgm:pt modelId="{F97896CF-D130-4059-9AAA-0C4C73FFFF2E}" type="sibTrans" cxnId="{750E6B75-BF08-4213-A73F-72F3EDD137AB}">
      <dgm:prSet/>
      <dgm:spPr/>
      <dgm:t>
        <a:bodyPr/>
        <a:lstStyle/>
        <a:p>
          <a:endParaRPr lang="en-CA"/>
        </a:p>
      </dgm:t>
    </dgm:pt>
    <dgm:pt modelId="{9CA2DD72-6B9A-4D17-A23C-1294E2278795}">
      <dgm:prSet/>
      <dgm:spPr/>
      <dgm:t>
        <a:bodyPr/>
        <a:lstStyle/>
        <a:p>
          <a:pPr rtl="0"/>
          <a:r>
            <a:rPr lang="en-CA" b="1" dirty="0" smtClean="0">
              <a:solidFill>
                <a:schemeClr val="tx2"/>
              </a:solidFill>
            </a:rPr>
            <a:t>Carbon dioxide</a:t>
          </a:r>
        </a:p>
        <a:p>
          <a:pPr rtl="0"/>
          <a:r>
            <a:rPr lang="en-CA" b="1" dirty="0" smtClean="0">
              <a:solidFill>
                <a:schemeClr val="tx2"/>
              </a:solidFill>
            </a:rPr>
            <a:t>(C0</a:t>
          </a:r>
          <a:r>
            <a:rPr lang="en-CA" b="1" baseline="-25000" dirty="0" smtClean="0">
              <a:solidFill>
                <a:schemeClr val="tx2"/>
              </a:solidFill>
            </a:rPr>
            <a:t>2</a:t>
          </a:r>
          <a:r>
            <a:rPr lang="en-CA" b="1" dirty="0" smtClean="0">
              <a:solidFill>
                <a:schemeClr val="tx2"/>
              </a:solidFill>
            </a:rPr>
            <a:t>)</a:t>
          </a:r>
          <a:endParaRPr lang="en-CA" b="1" dirty="0">
            <a:solidFill>
              <a:schemeClr val="tx2"/>
            </a:solidFill>
          </a:endParaRPr>
        </a:p>
      </dgm:t>
    </dgm:pt>
    <dgm:pt modelId="{3E8BE7FA-F8DD-47A4-A255-CB544F2FE322}" type="parTrans" cxnId="{6EEFEED2-381E-4AA3-A331-12F712387E31}">
      <dgm:prSet/>
      <dgm:spPr/>
      <dgm:t>
        <a:bodyPr/>
        <a:lstStyle/>
        <a:p>
          <a:endParaRPr lang="en-CA"/>
        </a:p>
      </dgm:t>
    </dgm:pt>
    <dgm:pt modelId="{4095591C-B027-4880-B0C9-A7AD7C3C59B2}" type="sibTrans" cxnId="{6EEFEED2-381E-4AA3-A331-12F712387E31}">
      <dgm:prSet/>
      <dgm:spPr/>
      <dgm:t>
        <a:bodyPr/>
        <a:lstStyle/>
        <a:p>
          <a:endParaRPr lang="en-CA"/>
        </a:p>
      </dgm:t>
    </dgm:pt>
    <dgm:pt modelId="{98019D15-9A50-4D0D-B856-5B253B36B0D4}">
      <dgm:prSet/>
      <dgm:spPr/>
      <dgm:t>
        <a:bodyPr/>
        <a:lstStyle/>
        <a:p>
          <a:pPr rtl="0"/>
          <a:r>
            <a:rPr lang="en-CA" b="1" dirty="0" smtClean="0">
              <a:solidFill>
                <a:schemeClr val="tx2"/>
              </a:solidFill>
            </a:rPr>
            <a:t>Sulphur dioxide</a:t>
          </a:r>
        </a:p>
        <a:p>
          <a:pPr rtl="0"/>
          <a:r>
            <a:rPr lang="en-CA" b="1" dirty="0" smtClean="0">
              <a:solidFill>
                <a:schemeClr val="tx2"/>
              </a:solidFill>
            </a:rPr>
            <a:t>(S0</a:t>
          </a:r>
          <a:r>
            <a:rPr lang="en-CA" b="1" baseline="-25000" dirty="0" smtClean="0">
              <a:solidFill>
                <a:schemeClr val="tx2"/>
              </a:solidFill>
            </a:rPr>
            <a:t>2</a:t>
          </a:r>
          <a:r>
            <a:rPr lang="en-CA" b="1" dirty="0" smtClean="0">
              <a:solidFill>
                <a:schemeClr val="tx2"/>
              </a:solidFill>
            </a:rPr>
            <a:t>)</a:t>
          </a:r>
          <a:endParaRPr lang="en-CA" b="1" dirty="0">
            <a:solidFill>
              <a:schemeClr val="tx2"/>
            </a:solidFill>
          </a:endParaRPr>
        </a:p>
      </dgm:t>
    </dgm:pt>
    <dgm:pt modelId="{67A2FFAD-FDF8-499D-B00A-7F44EB93D74F}" type="parTrans" cxnId="{3783EF03-40D9-49C8-A80D-789BBF439C4D}">
      <dgm:prSet/>
      <dgm:spPr/>
      <dgm:t>
        <a:bodyPr/>
        <a:lstStyle/>
        <a:p>
          <a:endParaRPr lang="en-GB"/>
        </a:p>
      </dgm:t>
    </dgm:pt>
    <dgm:pt modelId="{34FF1799-A999-4F4F-BFB4-978732833645}" type="sibTrans" cxnId="{3783EF03-40D9-49C8-A80D-789BBF439C4D}">
      <dgm:prSet/>
      <dgm:spPr/>
      <dgm:t>
        <a:bodyPr/>
        <a:lstStyle/>
        <a:p>
          <a:endParaRPr lang="en-GB"/>
        </a:p>
      </dgm:t>
    </dgm:pt>
    <dgm:pt modelId="{59930205-92F5-4FFD-B1C7-F606CFB6FAF1}" type="pres">
      <dgm:prSet presAssocID="{0BB708DC-4796-49AF-95B3-ED0C840E78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2BB7B81-7108-4DD2-8DED-4388AF90B45C}" type="pres">
      <dgm:prSet presAssocID="{3BC8C739-A053-4433-8EF5-B12270703A3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8FC84D9-FE27-4E6B-B21D-D7023E7C7366}" type="pres">
      <dgm:prSet presAssocID="{EA351A4F-12B6-4D9C-B040-2C7AD6EA5F3D}" presName="sibTrans" presStyleCnt="0"/>
      <dgm:spPr/>
    </dgm:pt>
    <dgm:pt modelId="{A5A3C678-A9DF-4FA3-8AB8-F619779D2CA4}" type="pres">
      <dgm:prSet presAssocID="{8BC469CF-6916-4DC8-84A6-9A030830034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B69DE42-87E4-4864-B346-CFD0789721BF}" type="pres">
      <dgm:prSet presAssocID="{37FB3D9E-AB74-4EA6-9713-7C543CDEBDB8}" presName="sibTrans" presStyleCnt="0"/>
      <dgm:spPr/>
    </dgm:pt>
    <dgm:pt modelId="{8F098D03-E2C8-4886-BDF3-F63678BDE5D6}" type="pres">
      <dgm:prSet presAssocID="{1D6F3B34-B0DB-45C6-A7A5-9DA65A19F9A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9965CA1-390E-4B1D-AE93-6312D84BE560}" type="pres">
      <dgm:prSet presAssocID="{A3424D38-DF62-4791-9FFF-BDF65B2C48C6}" presName="sibTrans" presStyleCnt="0"/>
      <dgm:spPr/>
    </dgm:pt>
    <dgm:pt modelId="{07BC8792-4AB4-4932-844E-7C0B818AC114}" type="pres">
      <dgm:prSet presAssocID="{F7D595EB-E627-4520-8C2B-5189D19F1A8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EFEFED3-89C3-437D-A15E-CD31FF9B6DA6}" type="pres">
      <dgm:prSet presAssocID="{F97896CF-D130-4059-9AAA-0C4C73FFFF2E}" presName="sibTrans" presStyleCnt="0"/>
      <dgm:spPr/>
    </dgm:pt>
    <dgm:pt modelId="{804E224A-3F8A-4B19-84D4-9F250ED508BE}" type="pres">
      <dgm:prSet presAssocID="{9CA2DD72-6B9A-4D17-A23C-1294E2278795}" presName="node" presStyleLbl="node1" presStyleIdx="4" presStyleCnt="6" custLinFactNeighborX="122" custLinFactNeighborY="-975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04827EF-6695-4475-9C1F-A3C5ED214959}" type="pres">
      <dgm:prSet presAssocID="{4095591C-B027-4880-B0C9-A7AD7C3C59B2}" presName="sibTrans" presStyleCnt="0"/>
      <dgm:spPr/>
    </dgm:pt>
    <dgm:pt modelId="{FB66F530-E313-40AD-8E08-6DE328B7E1B5}" type="pres">
      <dgm:prSet presAssocID="{98019D15-9A50-4D0D-B856-5B253B36B0D4}" presName="node" presStyleLbl="node1" presStyleIdx="5" presStyleCnt="6" custLinFactNeighborX="-121" custLinFactNeighborY="-97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4E004D8-6E4E-46C4-81AD-349440F8D46F}" type="presOf" srcId="{98019D15-9A50-4D0D-B856-5B253B36B0D4}" destId="{FB66F530-E313-40AD-8E08-6DE328B7E1B5}" srcOrd="0" destOrd="0" presId="urn:microsoft.com/office/officeart/2005/8/layout/default#1"/>
    <dgm:cxn modelId="{D7FAA239-9743-4082-A6D1-0EC9AAD91E13}" type="presOf" srcId="{1D6F3B34-B0DB-45C6-A7A5-9DA65A19F9A7}" destId="{8F098D03-E2C8-4886-BDF3-F63678BDE5D6}" srcOrd="0" destOrd="0" presId="urn:microsoft.com/office/officeart/2005/8/layout/default#1"/>
    <dgm:cxn modelId="{A7B5D4E4-0F75-4DCA-AB2D-6CFE46A8CB1E}" type="presOf" srcId="{3BC8C739-A053-4433-8EF5-B12270703A39}" destId="{62BB7B81-7108-4DD2-8DED-4388AF90B45C}" srcOrd="0" destOrd="0" presId="urn:microsoft.com/office/officeart/2005/8/layout/default#1"/>
    <dgm:cxn modelId="{25423FD4-4A1B-411E-8607-8AAE69DA0519}" srcId="{0BB708DC-4796-49AF-95B3-ED0C840E7873}" destId="{1D6F3B34-B0DB-45C6-A7A5-9DA65A19F9A7}" srcOrd="2" destOrd="0" parTransId="{6DBC723A-6D48-473A-B0ED-25DA65FA2138}" sibTransId="{A3424D38-DF62-4791-9FFF-BDF65B2C48C6}"/>
    <dgm:cxn modelId="{750E6B75-BF08-4213-A73F-72F3EDD137AB}" srcId="{0BB708DC-4796-49AF-95B3-ED0C840E7873}" destId="{F7D595EB-E627-4520-8C2B-5189D19F1A88}" srcOrd="3" destOrd="0" parTransId="{243520D7-0392-483D-B826-FB518982CB12}" sibTransId="{F97896CF-D130-4059-9AAA-0C4C73FFFF2E}"/>
    <dgm:cxn modelId="{E4219EAC-C7BB-4E95-A68E-D075D0318299}" srcId="{0BB708DC-4796-49AF-95B3-ED0C840E7873}" destId="{3BC8C739-A053-4433-8EF5-B12270703A39}" srcOrd="0" destOrd="0" parTransId="{64A479EC-39FF-4F59-A0D7-AAC5F1A0E233}" sibTransId="{EA351A4F-12B6-4D9C-B040-2C7AD6EA5F3D}"/>
    <dgm:cxn modelId="{5669C21B-9FCC-4BFE-B159-1E884F6DE50B}" type="presOf" srcId="{8BC469CF-6916-4DC8-84A6-9A030830034B}" destId="{A5A3C678-A9DF-4FA3-8AB8-F619779D2CA4}" srcOrd="0" destOrd="0" presId="urn:microsoft.com/office/officeart/2005/8/layout/default#1"/>
    <dgm:cxn modelId="{6EEFEED2-381E-4AA3-A331-12F712387E31}" srcId="{0BB708DC-4796-49AF-95B3-ED0C840E7873}" destId="{9CA2DD72-6B9A-4D17-A23C-1294E2278795}" srcOrd="4" destOrd="0" parTransId="{3E8BE7FA-F8DD-47A4-A255-CB544F2FE322}" sibTransId="{4095591C-B027-4880-B0C9-A7AD7C3C59B2}"/>
    <dgm:cxn modelId="{E2E2602E-6AA7-4238-99AD-1BF07EB83FB2}" type="presOf" srcId="{0BB708DC-4796-49AF-95B3-ED0C840E7873}" destId="{59930205-92F5-4FFD-B1C7-F606CFB6FAF1}" srcOrd="0" destOrd="0" presId="urn:microsoft.com/office/officeart/2005/8/layout/default#1"/>
    <dgm:cxn modelId="{6AC84049-1E21-4943-A060-AE2CA8083D24}" srcId="{0BB708DC-4796-49AF-95B3-ED0C840E7873}" destId="{8BC469CF-6916-4DC8-84A6-9A030830034B}" srcOrd="1" destOrd="0" parTransId="{4F8943FB-E97E-4790-AEE3-1949BF6989C4}" sibTransId="{37FB3D9E-AB74-4EA6-9713-7C543CDEBDB8}"/>
    <dgm:cxn modelId="{00C62F17-B768-4D0D-98DE-28338A4C83E0}" type="presOf" srcId="{9CA2DD72-6B9A-4D17-A23C-1294E2278795}" destId="{804E224A-3F8A-4B19-84D4-9F250ED508BE}" srcOrd="0" destOrd="0" presId="urn:microsoft.com/office/officeart/2005/8/layout/default#1"/>
    <dgm:cxn modelId="{3783EF03-40D9-49C8-A80D-789BBF439C4D}" srcId="{0BB708DC-4796-49AF-95B3-ED0C840E7873}" destId="{98019D15-9A50-4D0D-B856-5B253B36B0D4}" srcOrd="5" destOrd="0" parTransId="{67A2FFAD-FDF8-499D-B00A-7F44EB93D74F}" sibTransId="{34FF1799-A999-4F4F-BFB4-978732833645}"/>
    <dgm:cxn modelId="{45E76D3B-0880-4EA0-9C10-3AD8BE8702D8}" type="presOf" srcId="{F7D595EB-E627-4520-8C2B-5189D19F1A88}" destId="{07BC8792-4AB4-4932-844E-7C0B818AC114}" srcOrd="0" destOrd="0" presId="urn:microsoft.com/office/officeart/2005/8/layout/default#1"/>
    <dgm:cxn modelId="{724F83D3-50B9-4B82-BE0B-DCD44B94E598}" type="presParOf" srcId="{59930205-92F5-4FFD-B1C7-F606CFB6FAF1}" destId="{62BB7B81-7108-4DD2-8DED-4388AF90B45C}" srcOrd="0" destOrd="0" presId="urn:microsoft.com/office/officeart/2005/8/layout/default#1"/>
    <dgm:cxn modelId="{2E3A74E7-6793-4C12-ADF3-34C77DDDAF0A}" type="presParOf" srcId="{59930205-92F5-4FFD-B1C7-F606CFB6FAF1}" destId="{28FC84D9-FE27-4E6B-B21D-D7023E7C7366}" srcOrd="1" destOrd="0" presId="urn:microsoft.com/office/officeart/2005/8/layout/default#1"/>
    <dgm:cxn modelId="{B582412D-772F-4630-919D-16030CDC6774}" type="presParOf" srcId="{59930205-92F5-4FFD-B1C7-F606CFB6FAF1}" destId="{A5A3C678-A9DF-4FA3-8AB8-F619779D2CA4}" srcOrd="2" destOrd="0" presId="urn:microsoft.com/office/officeart/2005/8/layout/default#1"/>
    <dgm:cxn modelId="{9AF1B61A-1759-4E99-96D0-A7C2C580815E}" type="presParOf" srcId="{59930205-92F5-4FFD-B1C7-F606CFB6FAF1}" destId="{9B69DE42-87E4-4864-B346-CFD0789721BF}" srcOrd="3" destOrd="0" presId="urn:microsoft.com/office/officeart/2005/8/layout/default#1"/>
    <dgm:cxn modelId="{E6E1BDCA-E3D7-42DE-B2B6-B603DD574B1A}" type="presParOf" srcId="{59930205-92F5-4FFD-B1C7-F606CFB6FAF1}" destId="{8F098D03-E2C8-4886-BDF3-F63678BDE5D6}" srcOrd="4" destOrd="0" presId="urn:microsoft.com/office/officeart/2005/8/layout/default#1"/>
    <dgm:cxn modelId="{B8974D72-BD39-4654-80EA-2F4658F93C9B}" type="presParOf" srcId="{59930205-92F5-4FFD-B1C7-F606CFB6FAF1}" destId="{19965CA1-390E-4B1D-AE93-6312D84BE560}" srcOrd="5" destOrd="0" presId="urn:microsoft.com/office/officeart/2005/8/layout/default#1"/>
    <dgm:cxn modelId="{E14B287A-0FD6-4F51-9C4B-46DF9DB54E42}" type="presParOf" srcId="{59930205-92F5-4FFD-B1C7-F606CFB6FAF1}" destId="{07BC8792-4AB4-4932-844E-7C0B818AC114}" srcOrd="6" destOrd="0" presId="urn:microsoft.com/office/officeart/2005/8/layout/default#1"/>
    <dgm:cxn modelId="{D62C99D5-B066-409E-876B-AF1AF4DF30A9}" type="presParOf" srcId="{59930205-92F5-4FFD-B1C7-F606CFB6FAF1}" destId="{7EFEFED3-89C3-437D-A15E-CD31FF9B6DA6}" srcOrd="7" destOrd="0" presId="urn:microsoft.com/office/officeart/2005/8/layout/default#1"/>
    <dgm:cxn modelId="{C57C79F5-B9CB-40E6-9AFD-DFFFB127C140}" type="presParOf" srcId="{59930205-92F5-4FFD-B1C7-F606CFB6FAF1}" destId="{804E224A-3F8A-4B19-84D4-9F250ED508BE}" srcOrd="8" destOrd="0" presId="urn:microsoft.com/office/officeart/2005/8/layout/default#1"/>
    <dgm:cxn modelId="{04FCC48A-903E-431A-A0B6-783D2A171BEA}" type="presParOf" srcId="{59930205-92F5-4FFD-B1C7-F606CFB6FAF1}" destId="{C04827EF-6695-4475-9C1F-A3C5ED214959}" srcOrd="9" destOrd="0" presId="urn:microsoft.com/office/officeart/2005/8/layout/default#1"/>
    <dgm:cxn modelId="{7C5A17D8-8BE6-4738-AFE3-033F66350455}" type="presParOf" srcId="{59930205-92F5-4FFD-B1C7-F606CFB6FAF1}" destId="{FB66F530-E313-40AD-8E08-6DE328B7E1B5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708DC-4796-49AF-95B3-ED0C840E7873}" type="doc">
      <dgm:prSet loTypeId="urn:microsoft.com/office/officeart/2005/8/layout/default#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BC469CF-6916-4DC8-84A6-9A030830034B}">
      <dgm:prSet/>
      <dgm:spPr/>
      <dgm:t>
        <a:bodyPr/>
        <a:lstStyle/>
        <a:p>
          <a:pPr rtl="0"/>
          <a:r>
            <a:rPr lang="en-CA" b="1" dirty="0" smtClean="0">
              <a:solidFill>
                <a:schemeClr val="tx2"/>
              </a:solidFill>
            </a:rPr>
            <a:t>Methane</a:t>
          </a:r>
        </a:p>
        <a:p>
          <a:pPr rtl="0"/>
          <a:r>
            <a:rPr lang="en-CA" b="1" dirty="0" smtClean="0">
              <a:solidFill>
                <a:schemeClr val="tx2"/>
              </a:solidFill>
            </a:rPr>
            <a:t>(CH</a:t>
          </a:r>
          <a:r>
            <a:rPr lang="en-CA" b="1" baseline="-25000" dirty="0" smtClean="0">
              <a:solidFill>
                <a:schemeClr val="tx2"/>
              </a:solidFill>
            </a:rPr>
            <a:t>4</a:t>
          </a:r>
          <a:r>
            <a:rPr lang="en-CA" b="1" dirty="0" smtClean="0">
              <a:solidFill>
                <a:schemeClr val="tx2"/>
              </a:solidFill>
            </a:rPr>
            <a:t>)</a:t>
          </a:r>
          <a:endParaRPr lang="en-CA" b="1" dirty="0">
            <a:solidFill>
              <a:schemeClr val="tx2"/>
            </a:solidFill>
          </a:endParaRPr>
        </a:p>
      </dgm:t>
    </dgm:pt>
    <dgm:pt modelId="{4F8943FB-E97E-4790-AEE3-1949BF6989C4}" type="parTrans" cxnId="{6AC84049-1E21-4943-A060-AE2CA8083D24}">
      <dgm:prSet/>
      <dgm:spPr/>
      <dgm:t>
        <a:bodyPr/>
        <a:lstStyle/>
        <a:p>
          <a:endParaRPr lang="en-CA"/>
        </a:p>
      </dgm:t>
    </dgm:pt>
    <dgm:pt modelId="{37FB3D9E-AB74-4EA6-9713-7C543CDEBDB8}" type="sibTrans" cxnId="{6AC84049-1E21-4943-A060-AE2CA8083D24}">
      <dgm:prSet/>
      <dgm:spPr/>
      <dgm:t>
        <a:bodyPr/>
        <a:lstStyle/>
        <a:p>
          <a:endParaRPr lang="en-CA"/>
        </a:p>
      </dgm:t>
    </dgm:pt>
    <dgm:pt modelId="{F7D595EB-E627-4520-8C2B-5189D19F1A88}">
      <dgm:prSet/>
      <dgm:spPr/>
      <dgm:t>
        <a:bodyPr/>
        <a:lstStyle/>
        <a:p>
          <a:pPr rtl="0"/>
          <a:r>
            <a:rPr lang="en-CA" b="1" dirty="0" smtClean="0">
              <a:solidFill>
                <a:schemeClr val="tx2"/>
              </a:solidFill>
            </a:rPr>
            <a:t>Nitrogen dioxide</a:t>
          </a:r>
        </a:p>
        <a:p>
          <a:pPr rtl="0"/>
          <a:r>
            <a:rPr lang="en-CA" b="1" dirty="0" smtClean="0">
              <a:solidFill>
                <a:schemeClr val="tx2"/>
              </a:solidFill>
            </a:rPr>
            <a:t>(NO</a:t>
          </a:r>
          <a:r>
            <a:rPr lang="en-CA" b="1" baseline="-25000" dirty="0" smtClean="0">
              <a:solidFill>
                <a:schemeClr val="tx2"/>
              </a:solidFill>
            </a:rPr>
            <a:t>2</a:t>
          </a:r>
          <a:r>
            <a:rPr lang="en-CA" b="1" dirty="0" smtClean="0">
              <a:solidFill>
                <a:schemeClr val="tx2"/>
              </a:solidFill>
            </a:rPr>
            <a:t>)</a:t>
          </a:r>
          <a:endParaRPr lang="en-CA" b="1" dirty="0">
            <a:solidFill>
              <a:schemeClr val="tx2"/>
            </a:solidFill>
          </a:endParaRPr>
        </a:p>
      </dgm:t>
    </dgm:pt>
    <dgm:pt modelId="{243520D7-0392-483D-B826-FB518982CB12}" type="parTrans" cxnId="{750E6B75-BF08-4213-A73F-72F3EDD137AB}">
      <dgm:prSet/>
      <dgm:spPr/>
      <dgm:t>
        <a:bodyPr/>
        <a:lstStyle/>
        <a:p>
          <a:endParaRPr lang="en-CA"/>
        </a:p>
      </dgm:t>
    </dgm:pt>
    <dgm:pt modelId="{F97896CF-D130-4059-9AAA-0C4C73FFFF2E}" type="sibTrans" cxnId="{750E6B75-BF08-4213-A73F-72F3EDD137AB}">
      <dgm:prSet/>
      <dgm:spPr/>
      <dgm:t>
        <a:bodyPr/>
        <a:lstStyle/>
        <a:p>
          <a:endParaRPr lang="en-CA"/>
        </a:p>
      </dgm:t>
    </dgm:pt>
    <dgm:pt modelId="{9CA2DD72-6B9A-4D17-A23C-1294E2278795}">
      <dgm:prSet/>
      <dgm:spPr/>
      <dgm:t>
        <a:bodyPr/>
        <a:lstStyle/>
        <a:p>
          <a:pPr rtl="0"/>
          <a:r>
            <a:rPr lang="en-CA" b="1" dirty="0" smtClean="0">
              <a:solidFill>
                <a:schemeClr val="tx2"/>
              </a:solidFill>
            </a:rPr>
            <a:t>Carbon dioxide</a:t>
          </a:r>
        </a:p>
        <a:p>
          <a:pPr rtl="0"/>
          <a:r>
            <a:rPr lang="en-CA" b="1" dirty="0" smtClean="0">
              <a:solidFill>
                <a:schemeClr val="tx2"/>
              </a:solidFill>
            </a:rPr>
            <a:t>(C0</a:t>
          </a:r>
          <a:r>
            <a:rPr lang="en-CA" b="1" baseline="-25000" dirty="0" smtClean="0">
              <a:solidFill>
                <a:schemeClr val="tx2"/>
              </a:solidFill>
            </a:rPr>
            <a:t>2</a:t>
          </a:r>
          <a:r>
            <a:rPr lang="en-CA" b="1" dirty="0" smtClean="0">
              <a:solidFill>
                <a:schemeClr val="tx2"/>
              </a:solidFill>
            </a:rPr>
            <a:t>)</a:t>
          </a:r>
          <a:endParaRPr lang="en-CA" b="1" dirty="0">
            <a:solidFill>
              <a:schemeClr val="tx2"/>
            </a:solidFill>
          </a:endParaRPr>
        </a:p>
      </dgm:t>
    </dgm:pt>
    <dgm:pt modelId="{3E8BE7FA-F8DD-47A4-A255-CB544F2FE322}" type="parTrans" cxnId="{6EEFEED2-381E-4AA3-A331-12F712387E31}">
      <dgm:prSet/>
      <dgm:spPr/>
      <dgm:t>
        <a:bodyPr/>
        <a:lstStyle/>
        <a:p>
          <a:endParaRPr lang="en-CA"/>
        </a:p>
      </dgm:t>
    </dgm:pt>
    <dgm:pt modelId="{4095591C-B027-4880-B0C9-A7AD7C3C59B2}" type="sibTrans" cxnId="{6EEFEED2-381E-4AA3-A331-12F712387E31}">
      <dgm:prSet/>
      <dgm:spPr/>
      <dgm:t>
        <a:bodyPr/>
        <a:lstStyle/>
        <a:p>
          <a:endParaRPr lang="en-CA"/>
        </a:p>
      </dgm:t>
    </dgm:pt>
    <dgm:pt modelId="{98019D15-9A50-4D0D-B856-5B253B36B0D4}">
      <dgm:prSet/>
      <dgm:spPr/>
      <dgm:t>
        <a:bodyPr/>
        <a:lstStyle/>
        <a:p>
          <a:pPr rtl="0"/>
          <a:r>
            <a:rPr lang="en-CA" b="1" dirty="0" smtClean="0">
              <a:solidFill>
                <a:schemeClr val="tx2"/>
              </a:solidFill>
            </a:rPr>
            <a:t>Sulphur dioxide</a:t>
          </a:r>
        </a:p>
        <a:p>
          <a:pPr rtl="0"/>
          <a:r>
            <a:rPr lang="en-CA" b="1" dirty="0" smtClean="0">
              <a:solidFill>
                <a:schemeClr val="tx2"/>
              </a:solidFill>
            </a:rPr>
            <a:t>(S0</a:t>
          </a:r>
          <a:r>
            <a:rPr lang="en-CA" b="1" baseline="-25000" dirty="0" smtClean="0">
              <a:solidFill>
                <a:schemeClr val="tx2"/>
              </a:solidFill>
            </a:rPr>
            <a:t>2</a:t>
          </a:r>
          <a:r>
            <a:rPr lang="en-CA" b="1" dirty="0" smtClean="0">
              <a:solidFill>
                <a:schemeClr val="tx2"/>
              </a:solidFill>
            </a:rPr>
            <a:t>)</a:t>
          </a:r>
          <a:endParaRPr lang="en-CA" b="1" dirty="0">
            <a:solidFill>
              <a:schemeClr val="tx2"/>
            </a:solidFill>
          </a:endParaRPr>
        </a:p>
      </dgm:t>
    </dgm:pt>
    <dgm:pt modelId="{67A2FFAD-FDF8-499D-B00A-7F44EB93D74F}" type="parTrans" cxnId="{3783EF03-40D9-49C8-A80D-789BBF439C4D}">
      <dgm:prSet/>
      <dgm:spPr/>
      <dgm:t>
        <a:bodyPr/>
        <a:lstStyle/>
        <a:p>
          <a:endParaRPr lang="en-GB"/>
        </a:p>
      </dgm:t>
    </dgm:pt>
    <dgm:pt modelId="{34FF1799-A999-4F4F-BFB4-978732833645}" type="sibTrans" cxnId="{3783EF03-40D9-49C8-A80D-789BBF439C4D}">
      <dgm:prSet/>
      <dgm:spPr/>
      <dgm:t>
        <a:bodyPr/>
        <a:lstStyle/>
        <a:p>
          <a:endParaRPr lang="en-GB"/>
        </a:p>
      </dgm:t>
    </dgm:pt>
    <dgm:pt modelId="{59930205-92F5-4FFD-B1C7-F606CFB6FAF1}" type="pres">
      <dgm:prSet presAssocID="{0BB708DC-4796-49AF-95B3-ED0C840E78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5A3C678-A9DF-4FA3-8AB8-F619779D2CA4}" type="pres">
      <dgm:prSet presAssocID="{8BC469CF-6916-4DC8-84A6-9A030830034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B69DE42-87E4-4864-B346-CFD0789721BF}" type="pres">
      <dgm:prSet presAssocID="{37FB3D9E-AB74-4EA6-9713-7C543CDEBDB8}" presName="sibTrans" presStyleCnt="0"/>
      <dgm:spPr/>
    </dgm:pt>
    <dgm:pt modelId="{07BC8792-4AB4-4932-844E-7C0B818AC114}" type="pres">
      <dgm:prSet presAssocID="{F7D595EB-E627-4520-8C2B-5189D19F1A8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EFEFED3-89C3-437D-A15E-CD31FF9B6DA6}" type="pres">
      <dgm:prSet presAssocID="{F97896CF-D130-4059-9AAA-0C4C73FFFF2E}" presName="sibTrans" presStyleCnt="0"/>
      <dgm:spPr/>
    </dgm:pt>
    <dgm:pt modelId="{804E224A-3F8A-4B19-84D4-9F250ED508BE}" type="pres">
      <dgm:prSet presAssocID="{9CA2DD72-6B9A-4D17-A23C-1294E2278795}" presName="node" presStyleLbl="node1" presStyleIdx="2" presStyleCnt="4" custLinFactNeighborX="122" custLinFactNeighborY="-975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04827EF-6695-4475-9C1F-A3C5ED214959}" type="pres">
      <dgm:prSet presAssocID="{4095591C-B027-4880-B0C9-A7AD7C3C59B2}" presName="sibTrans" presStyleCnt="0"/>
      <dgm:spPr/>
    </dgm:pt>
    <dgm:pt modelId="{FB66F530-E313-40AD-8E08-6DE328B7E1B5}" type="pres">
      <dgm:prSet presAssocID="{98019D15-9A50-4D0D-B856-5B253B36B0D4}" presName="node" presStyleLbl="node1" presStyleIdx="3" presStyleCnt="4" custLinFactNeighborX="-121" custLinFactNeighborY="-97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AC84049-1E21-4943-A060-AE2CA8083D24}" srcId="{0BB708DC-4796-49AF-95B3-ED0C840E7873}" destId="{8BC469CF-6916-4DC8-84A6-9A030830034B}" srcOrd="0" destOrd="0" parTransId="{4F8943FB-E97E-4790-AEE3-1949BF6989C4}" sibTransId="{37FB3D9E-AB74-4EA6-9713-7C543CDEBDB8}"/>
    <dgm:cxn modelId="{6EEFEED2-381E-4AA3-A331-12F712387E31}" srcId="{0BB708DC-4796-49AF-95B3-ED0C840E7873}" destId="{9CA2DD72-6B9A-4D17-A23C-1294E2278795}" srcOrd="2" destOrd="0" parTransId="{3E8BE7FA-F8DD-47A4-A255-CB544F2FE322}" sibTransId="{4095591C-B027-4880-B0C9-A7AD7C3C59B2}"/>
    <dgm:cxn modelId="{A3C52C0D-5869-41E6-A8B6-D254229419A3}" type="presOf" srcId="{0BB708DC-4796-49AF-95B3-ED0C840E7873}" destId="{59930205-92F5-4FFD-B1C7-F606CFB6FAF1}" srcOrd="0" destOrd="0" presId="urn:microsoft.com/office/officeart/2005/8/layout/default#2"/>
    <dgm:cxn modelId="{750E6B75-BF08-4213-A73F-72F3EDD137AB}" srcId="{0BB708DC-4796-49AF-95B3-ED0C840E7873}" destId="{F7D595EB-E627-4520-8C2B-5189D19F1A88}" srcOrd="1" destOrd="0" parTransId="{243520D7-0392-483D-B826-FB518982CB12}" sibTransId="{F97896CF-D130-4059-9AAA-0C4C73FFFF2E}"/>
    <dgm:cxn modelId="{2E363BD3-2840-4AF2-8188-2837601E1282}" type="presOf" srcId="{9CA2DD72-6B9A-4D17-A23C-1294E2278795}" destId="{804E224A-3F8A-4B19-84D4-9F250ED508BE}" srcOrd="0" destOrd="0" presId="urn:microsoft.com/office/officeart/2005/8/layout/default#2"/>
    <dgm:cxn modelId="{78B1AA7F-7D0C-45FB-9950-B86973F77868}" type="presOf" srcId="{98019D15-9A50-4D0D-B856-5B253B36B0D4}" destId="{FB66F530-E313-40AD-8E08-6DE328B7E1B5}" srcOrd="0" destOrd="0" presId="urn:microsoft.com/office/officeart/2005/8/layout/default#2"/>
    <dgm:cxn modelId="{20AFA2E0-601D-44D7-92E1-6F4774D9A75E}" type="presOf" srcId="{8BC469CF-6916-4DC8-84A6-9A030830034B}" destId="{A5A3C678-A9DF-4FA3-8AB8-F619779D2CA4}" srcOrd="0" destOrd="0" presId="urn:microsoft.com/office/officeart/2005/8/layout/default#2"/>
    <dgm:cxn modelId="{3783EF03-40D9-49C8-A80D-789BBF439C4D}" srcId="{0BB708DC-4796-49AF-95B3-ED0C840E7873}" destId="{98019D15-9A50-4D0D-B856-5B253B36B0D4}" srcOrd="3" destOrd="0" parTransId="{67A2FFAD-FDF8-499D-B00A-7F44EB93D74F}" sibTransId="{34FF1799-A999-4F4F-BFB4-978732833645}"/>
    <dgm:cxn modelId="{8581662A-800C-4761-990A-2D44D307C1D1}" type="presOf" srcId="{F7D595EB-E627-4520-8C2B-5189D19F1A88}" destId="{07BC8792-4AB4-4932-844E-7C0B818AC114}" srcOrd="0" destOrd="0" presId="urn:microsoft.com/office/officeart/2005/8/layout/default#2"/>
    <dgm:cxn modelId="{086CB94D-6C28-47D6-A3F0-E0859698FFA4}" type="presParOf" srcId="{59930205-92F5-4FFD-B1C7-F606CFB6FAF1}" destId="{A5A3C678-A9DF-4FA3-8AB8-F619779D2CA4}" srcOrd="0" destOrd="0" presId="urn:microsoft.com/office/officeart/2005/8/layout/default#2"/>
    <dgm:cxn modelId="{ADD8691C-CEC7-4B69-AC69-668F478CAA8E}" type="presParOf" srcId="{59930205-92F5-4FFD-B1C7-F606CFB6FAF1}" destId="{9B69DE42-87E4-4864-B346-CFD0789721BF}" srcOrd="1" destOrd="0" presId="urn:microsoft.com/office/officeart/2005/8/layout/default#2"/>
    <dgm:cxn modelId="{6181C6F5-E5C0-4431-8AA9-01A4074A4B0D}" type="presParOf" srcId="{59930205-92F5-4FFD-B1C7-F606CFB6FAF1}" destId="{07BC8792-4AB4-4932-844E-7C0B818AC114}" srcOrd="2" destOrd="0" presId="urn:microsoft.com/office/officeart/2005/8/layout/default#2"/>
    <dgm:cxn modelId="{172B4055-AE99-44DF-80DD-9D8AD1CD960C}" type="presParOf" srcId="{59930205-92F5-4FFD-B1C7-F606CFB6FAF1}" destId="{7EFEFED3-89C3-437D-A15E-CD31FF9B6DA6}" srcOrd="3" destOrd="0" presId="urn:microsoft.com/office/officeart/2005/8/layout/default#2"/>
    <dgm:cxn modelId="{80E6B12F-0B37-4E13-919E-D4E66B432127}" type="presParOf" srcId="{59930205-92F5-4FFD-B1C7-F606CFB6FAF1}" destId="{804E224A-3F8A-4B19-84D4-9F250ED508BE}" srcOrd="4" destOrd="0" presId="urn:microsoft.com/office/officeart/2005/8/layout/default#2"/>
    <dgm:cxn modelId="{C83633A5-C07D-4027-BE64-4E5840D40953}" type="presParOf" srcId="{59930205-92F5-4FFD-B1C7-F606CFB6FAF1}" destId="{C04827EF-6695-4475-9C1F-A3C5ED214959}" srcOrd="5" destOrd="0" presId="urn:microsoft.com/office/officeart/2005/8/layout/default#2"/>
    <dgm:cxn modelId="{EAF5B373-17AB-464A-85D8-B488B8EEA7D0}" type="presParOf" srcId="{59930205-92F5-4FFD-B1C7-F606CFB6FAF1}" destId="{FB66F530-E313-40AD-8E08-6DE328B7E1B5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D41D57-A757-4D85-B6A4-216D783B1899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</dgm:pt>
    <dgm:pt modelId="{7DEC28A9-DAF5-4F16-BC92-76CF3B667894}">
      <dgm:prSet phldrT="[Text]" custT="1"/>
      <dgm:spPr/>
      <dgm:t>
        <a:bodyPr/>
        <a:lstStyle/>
        <a:p>
          <a:pPr algn="ctr"/>
          <a:r>
            <a:rPr lang="en-CA" sz="2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More atmospheric methane </a:t>
          </a:r>
          <a:endParaRPr lang="en-CA" sz="2200" dirty="0">
            <a:solidFill>
              <a:schemeClr val="tx2"/>
            </a:solidFill>
            <a:latin typeface="Comic Sans MS" pitchFamily="66" charset="0"/>
          </a:endParaRPr>
        </a:p>
      </dgm:t>
    </dgm:pt>
    <dgm:pt modelId="{AC30EF69-9443-4FA3-BBB3-7AB277630DE1}" type="parTrans" cxnId="{FD62C93B-65B9-4214-855E-A8DB6362FC60}">
      <dgm:prSet/>
      <dgm:spPr/>
      <dgm:t>
        <a:bodyPr/>
        <a:lstStyle/>
        <a:p>
          <a:endParaRPr lang="en-CA"/>
        </a:p>
      </dgm:t>
    </dgm:pt>
    <dgm:pt modelId="{17615316-91E4-4E56-AE61-F2E513C00FD7}" type="sibTrans" cxnId="{FD62C93B-65B9-4214-855E-A8DB6362FC60}">
      <dgm:prSet/>
      <dgm:spPr/>
      <dgm:t>
        <a:bodyPr/>
        <a:lstStyle/>
        <a:p>
          <a:endParaRPr lang="en-CA"/>
        </a:p>
      </dgm:t>
    </dgm:pt>
    <dgm:pt modelId="{A79CC6D2-406B-4A52-927A-DE6EAF4CC6FD}">
      <dgm:prSet phldrT="[Text]" custT="1"/>
      <dgm:spPr/>
      <dgm:t>
        <a:bodyPr/>
        <a:lstStyle/>
        <a:p>
          <a:pPr algn="ctr"/>
          <a:r>
            <a:rPr lang="en-CA" sz="2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Causes higher temperatures</a:t>
          </a:r>
          <a:endParaRPr lang="en-CA" sz="2200" dirty="0">
            <a:solidFill>
              <a:schemeClr val="tx2"/>
            </a:solidFill>
            <a:latin typeface="Comic Sans MS" pitchFamily="66" charset="0"/>
          </a:endParaRPr>
        </a:p>
      </dgm:t>
    </dgm:pt>
    <dgm:pt modelId="{36ED196E-E63B-4B02-8A04-A496817BAA84}" type="parTrans" cxnId="{7A98E903-4BFB-476C-90C0-3997CEEC406C}">
      <dgm:prSet/>
      <dgm:spPr/>
      <dgm:t>
        <a:bodyPr/>
        <a:lstStyle/>
        <a:p>
          <a:endParaRPr lang="en-CA"/>
        </a:p>
      </dgm:t>
    </dgm:pt>
    <dgm:pt modelId="{660C4B13-8F99-4EAA-808E-AC16BC05343C}" type="sibTrans" cxnId="{7A98E903-4BFB-476C-90C0-3997CEEC406C}">
      <dgm:prSet/>
      <dgm:spPr/>
      <dgm:t>
        <a:bodyPr/>
        <a:lstStyle/>
        <a:p>
          <a:endParaRPr lang="en-CA"/>
        </a:p>
      </dgm:t>
    </dgm:pt>
    <dgm:pt modelId="{6E7B4C90-05A2-4AB4-AFEC-17CEC3D4A5F3}">
      <dgm:prSet phldrT="[Text]"/>
      <dgm:spPr/>
      <dgm:t>
        <a:bodyPr/>
        <a:lstStyle/>
        <a:p>
          <a:pPr algn="ctr"/>
          <a:r>
            <a:rPr lang="en-CA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Leading to further permafrost melting</a:t>
          </a:r>
          <a:endParaRPr lang="en-CA" dirty="0">
            <a:solidFill>
              <a:schemeClr val="tx2"/>
            </a:solidFill>
            <a:latin typeface="Comic Sans MS" pitchFamily="66" charset="0"/>
          </a:endParaRPr>
        </a:p>
      </dgm:t>
    </dgm:pt>
    <dgm:pt modelId="{53D2E7B6-5A80-47D3-B6F6-C56398BC9CDB}" type="parTrans" cxnId="{771E95FC-9723-4C28-B8BC-3605B8E40F1F}">
      <dgm:prSet/>
      <dgm:spPr/>
      <dgm:t>
        <a:bodyPr/>
        <a:lstStyle/>
        <a:p>
          <a:endParaRPr lang="en-CA"/>
        </a:p>
      </dgm:t>
    </dgm:pt>
    <dgm:pt modelId="{9DFE2C00-E31B-459D-B6A1-9126A1BA25D9}" type="sibTrans" cxnId="{771E95FC-9723-4C28-B8BC-3605B8E40F1F}">
      <dgm:prSet/>
      <dgm:spPr/>
      <dgm:t>
        <a:bodyPr/>
        <a:lstStyle/>
        <a:p>
          <a:endParaRPr lang="en-CA"/>
        </a:p>
      </dgm:t>
    </dgm:pt>
    <dgm:pt modelId="{1EFF7CD6-0C97-4313-8495-91AF92B8B1A6}">
      <dgm:prSet phldrT="[Text]"/>
      <dgm:spPr/>
      <dgm:t>
        <a:bodyPr/>
        <a:lstStyle/>
        <a:p>
          <a:pPr algn="ctr"/>
          <a:r>
            <a:rPr lang="en-CA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And the release of yet more methane</a:t>
          </a:r>
          <a:endParaRPr lang="en-CA" dirty="0">
            <a:solidFill>
              <a:schemeClr val="tx2"/>
            </a:solidFill>
            <a:latin typeface="Comic Sans MS" pitchFamily="66" charset="0"/>
          </a:endParaRPr>
        </a:p>
      </dgm:t>
    </dgm:pt>
    <dgm:pt modelId="{92729F37-0356-4779-A09D-001BEE1F556B}" type="parTrans" cxnId="{285287B3-61AC-4C8A-824D-3CE2D5C49551}">
      <dgm:prSet/>
      <dgm:spPr/>
      <dgm:t>
        <a:bodyPr/>
        <a:lstStyle/>
        <a:p>
          <a:endParaRPr lang="en-CA"/>
        </a:p>
      </dgm:t>
    </dgm:pt>
    <dgm:pt modelId="{120C6266-6D37-4CF2-B174-66852CC856CD}" type="sibTrans" cxnId="{285287B3-61AC-4C8A-824D-3CE2D5C49551}">
      <dgm:prSet/>
      <dgm:spPr/>
      <dgm:t>
        <a:bodyPr/>
        <a:lstStyle/>
        <a:p>
          <a:endParaRPr lang="en-CA"/>
        </a:p>
      </dgm:t>
    </dgm:pt>
    <dgm:pt modelId="{B6F89999-B948-4F14-B2DF-D5AD6D6A266A}">
      <dgm:prSet phldrT="[Text]" custT="1"/>
      <dgm:spPr/>
      <dgm:t>
        <a:bodyPr/>
        <a:lstStyle/>
        <a:p>
          <a:r>
            <a:rPr lang="en-CA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And it keeps going, and going…</a:t>
          </a:r>
          <a:endParaRPr lang="en-CA" sz="24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7DF0DFFC-F6DC-41F7-8E37-8B8D139D4F5A}" type="parTrans" cxnId="{75E3AE83-E3C5-4442-A88E-8B6DA96C37D8}">
      <dgm:prSet/>
      <dgm:spPr/>
      <dgm:t>
        <a:bodyPr/>
        <a:lstStyle/>
        <a:p>
          <a:endParaRPr lang="en-CA"/>
        </a:p>
      </dgm:t>
    </dgm:pt>
    <dgm:pt modelId="{58E6F427-AA5C-42A4-AB0C-624343F32B8E}" type="sibTrans" cxnId="{75E3AE83-E3C5-4442-A88E-8B6DA96C37D8}">
      <dgm:prSet/>
      <dgm:spPr/>
      <dgm:t>
        <a:bodyPr/>
        <a:lstStyle/>
        <a:p>
          <a:endParaRPr lang="en-CA"/>
        </a:p>
      </dgm:t>
    </dgm:pt>
    <dgm:pt modelId="{178EC7B4-5F34-4F7C-B3B7-73F9247ED228}" type="pres">
      <dgm:prSet presAssocID="{D3D41D57-A757-4D85-B6A4-216D783B1899}" presName="arrowDiagram" presStyleCnt="0">
        <dgm:presLayoutVars>
          <dgm:chMax val="5"/>
          <dgm:dir/>
          <dgm:resizeHandles val="exact"/>
        </dgm:presLayoutVars>
      </dgm:prSet>
      <dgm:spPr/>
    </dgm:pt>
    <dgm:pt modelId="{886B7BC7-072D-4AC5-A256-C87128D70BAF}" type="pres">
      <dgm:prSet presAssocID="{D3D41D57-A757-4D85-B6A4-216D783B1899}" presName="arrow" presStyleLbl="bgShp" presStyleIdx="0" presStyleCnt="1"/>
      <dgm:spPr/>
      <dgm:t>
        <a:bodyPr/>
        <a:lstStyle/>
        <a:p>
          <a:endParaRPr lang="en-CA"/>
        </a:p>
      </dgm:t>
    </dgm:pt>
    <dgm:pt modelId="{CA54C72E-1CCF-4ED1-B28C-93C9AA60FCB9}" type="pres">
      <dgm:prSet presAssocID="{D3D41D57-A757-4D85-B6A4-216D783B1899}" presName="arrowDiagram5" presStyleCnt="0"/>
      <dgm:spPr/>
    </dgm:pt>
    <dgm:pt modelId="{FA06EA40-D233-47EA-AF38-D6F49F796470}" type="pres">
      <dgm:prSet presAssocID="{7DEC28A9-DAF5-4F16-BC92-76CF3B667894}" presName="bullet5a" presStyleLbl="node1" presStyleIdx="0" presStyleCnt="5"/>
      <dgm:spPr/>
    </dgm:pt>
    <dgm:pt modelId="{302ED566-D57A-43FA-A4C7-AE90BCD72F12}" type="pres">
      <dgm:prSet presAssocID="{7DEC28A9-DAF5-4F16-BC92-76CF3B667894}" presName="textBox5a" presStyleLbl="revTx" presStyleIdx="0" presStyleCnt="5" custScaleX="167358" custLinFactNeighborX="-44253" custLinFactNeighborY="1864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E1295AB-2E46-4DF1-8515-1416BC53C889}" type="pres">
      <dgm:prSet presAssocID="{A79CC6D2-406B-4A52-927A-DE6EAF4CC6FD}" presName="bullet5b" presStyleLbl="node1" presStyleIdx="1" presStyleCnt="5"/>
      <dgm:spPr/>
    </dgm:pt>
    <dgm:pt modelId="{69200F32-E757-42D1-904D-FE4B0F631E66}" type="pres">
      <dgm:prSet presAssocID="{A79CC6D2-406B-4A52-927A-DE6EAF4CC6FD}" presName="textBox5b" presStyleLbl="revTx" presStyleIdx="1" presStyleCnt="5" custScaleX="142502" custLinFactNeighborX="-47170" custLinFactNeighborY="1088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17C04F0-E313-4484-867A-A6B4E3B4977A}" type="pres">
      <dgm:prSet presAssocID="{6E7B4C90-05A2-4AB4-AFEC-17CEC3D4A5F3}" presName="bullet5c" presStyleLbl="node1" presStyleIdx="2" presStyleCnt="5"/>
      <dgm:spPr/>
    </dgm:pt>
    <dgm:pt modelId="{76421C40-F925-41FE-9237-8BB32230FC05}" type="pres">
      <dgm:prSet presAssocID="{6E7B4C90-05A2-4AB4-AFEC-17CEC3D4A5F3}" presName="textBox5c" presStyleLbl="revTx" presStyleIdx="2" presStyleCnt="5" custLinFactNeighborX="-22293" custLinFactNeighborY="564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E0423E7-B1A8-4DB0-B997-8E340944093A}" type="pres">
      <dgm:prSet presAssocID="{1EFF7CD6-0C97-4313-8495-91AF92B8B1A6}" presName="bullet5d" presStyleLbl="node1" presStyleIdx="3" presStyleCnt="5"/>
      <dgm:spPr/>
    </dgm:pt>
    <dgm:pt modelId="{7A57C99D-A94F-4D2F-8819-F087A11CA50C}" type="pres">
      <dgm:prSet presAssocID="{1EFF7CD6-0C97-4313-8495-91AF92B8B1A6}" presName="textBox5d" presStyleLbl="revTx" presStyleIdx="3" presStyleCnt="5" custLinFactNeighborX="-28111" custLinFactNeighborY="662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35D0E4E-4537-45A1-B493-D745C335A22A}" type="pres">
      <dgm:prSet presAssocID="{B6F89999-B948-4F14-B2DF-D5AD6D6A266A}" presName="bullet5e" presStyleLbl="node1" presStyleIdx="4" presStyleCnt="5"/>
      <dgm:spPr/>
    </dgm:pt>
    <dgm:pt modelId="{3C88EAF2-E6FF-4F8F-AD21-50B57683F762}" type="pres">
      <dgm:prSet presAssocID="{B6F89999-B948-4F14-B2DF-D5AD6D6A266A}" presName="textBox5e" presStyleLbl="revTx" presStyleIdx="4" presStyleCnt="5" custLinFactNeighborX="-8330" custLinFactNeighborY="603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85287B3-61AC-4C8A-824D-3CE2D5C49551}" srcId="{D3D41D57-A757-4D85-B6A4-216D783B1899}" destId="{1EFF7CD6-0C97-4313-8495-91AF92B8B1A6}" srcOrd="3" destOrd="0" parTransId="{92729F37-0356-4779-A09D-001BEE1F556B}" sibTransId="{120C6266-6D37-4CF2-B174-66852CC856CD}"/>
    <dgm:cxn modelId="{FD62C93B-65B9-4214-855E-A8DB6362FC60}" srcId="{D3D41D57-A757-4D85-B6A4-216D783B1899}" destId="{7DEC28A9-DAF5-4F16-BC92-76CF3B667894}" srcOrd="0" destOrd="0" parTransId="{AC30EF69-9443-4FA3-BBB3-7AB277630DE1}" sibTransId="{17615316-91E4-4E56-AE61-F2E513C00FD7}"/>
    <dgm:cxn modelId="{A51D568C-43E5-4065-8AFE-E83DC7E1A51A}" type="presOf" srcId="{6E7B4C90-05A2-4AB4-AFEC-17CEC3D4A5F3}" destId="{76421C40-F925-41FE-9237-8BB32230FC05}" srcOrd="0" destOrd="0" presId="urn:microsoft.com/office/officeart/2005/8/layout/arrow2"/>
    <dgm:cxn modelId="{CEE1AAF1-A511-4DF2-A189-00BE57C9BD18}" type="presOf" srcId="{B6F89999-B948-4F14-B2DF-D5AD6D6A266A}" destId="{3C88EAF2-E6FF-4F8F-AD21-50B57683F762}" srcOrd="0" destOrd="0" presId="urn:microsoft.com/office/officeart/2005/8/layout/arrow2"/>
    <dgm:cxn modelId="{75E3AE83-E3C5-4442-A88E-8B6DA96C37D8}" srcId="{D3D41D57-A757-4D85-B6A4-216D783B1899}" destId="{B6F89999-B948-4F14-B2DF-D5AD6D6A266A}" srcOrd="4" destOrd="0" parTransId="{7DF0DFFC-F6DC-41F7-8E37-8B8D139D4F5A}" sibTransId="{58E6F427-AA5C-42A4-AB0C-624343F32B8E}"/>
    <dgm:cxn modelId="{D4030D5A-55BA-46D1-9434-D20E8B9525BB}" type="presOf" srcId="{A79CC6D2-406B-4A52-927A-DE6EAF4CC6FD}" destId="{69200F32-E757-42D1-904D-FE4B0F631E66}" srcOrd="0" destOrd="0" presId="urn:microsoft.com/office/officeart/2005/8/layout/arrow2"/>
    <dgm:cxn modelId="{7F6E045C-0EDF-4F86-A887-3B779A231DF6}" type="presOf" srcId="{D3D41D57-A757-4D85-B6A4-216D783B1899}" destId="{178EC7B4-5F34-4F7C-B3B7-73F9247ED228}" srcOrd="0" destOrd="0" presId="urn:microsoft.com/office/officeart/2005/8/layout/arrow2"/>
    <dgm:cxn modelId="{771E95FC-9723-4C28-B8BC-3605B8E40F1F}" srcId="{D3D41D57-A757-4D85-B6A4-216D783B1899}" destId="{6E7B4C90-05A2-4AB4-AFEC-17CEC3D4A5F3}" srcOrd="2" destOrd="0" parTransId="{53D2E7B6-5A80-47D3-B6F6-C56398BC9CDB}" sibTransId="{9DFE2C00-E31B-459D-B6A1-9126A1BA25D9}"/>
    <dgm:cxn modelId="{7A98E903-4BFB-476C-90C0-3997CEEC406C}" srcId="{D3D41D57-A757-4D85-B6A4-216D783B1899}" destId="{A79CC6D2-406B-4A52-927A-DE6EAF4CC6FD}" srcOrd="1" destOrd="0" parTransId="{36ED196E-E63B-4B02-8A04-A496817BAA84}" sibTransId="{660C4B13-8F99-4EAA-808E-AC16BC05343C}"/>
    <dgm:cxn modelId="{82907354-70BB-40FD-AD3E-48D2CAB37CE1}" type="presOf" srcId="{7DEC28A9-DAF5-4F16-BC92-76CF3B667894}" destId="{302ED566-D57A-43FA-A4C7-AE90BCD72F12}" srcOrd="0" destOrd="0" presId="urn:microsoft.com/office/officeart/2005/8/layout/arrow2"/>
    <dgm:cxn modelId="{49C55CE7-1893-4AC7-A82B-615D2DC862E6}" type="presOf" srcId="{1EFF7CD6-0C97-4313-8495-91AF92B8B1A6}" destId="{7A57C99D-A94F-4D2F-8819-F087A11CA50C}" srcOrd="0" destOrd="0" presId="urn:microsoft.com/office/officeart/2005/8/layout/arrow2"/>
    <dgm:cxn modelId="{0D5A2BC7-A596-4DD9-A38C-137D91C2DD3D}" type="presParOf" srcId="{178EC7B4-5F34-4F7C-B3B7-73F9247ED228}" destId="{886B7BC7-072D-4AC5-A256-C87128D70BAF}" srcOrd="0" destOrd="0" presId="urn:microsoft.com/office/officeart/2005/8/layout/arrow2"/>
    <dgm:cxn modelId="{32AB471E-99F6-4CC0-B878-5ACEEFEFCDDD}" type="presParOf" srcId="{178EC7B4-5F34-4F7C-B3B7-73F9247ED228}" destId="{CA54C72E-1CCF-4ED1-B28C-93C9AA60FCB9}" srcOrd="1" destOrd="0" presId="urn:microsoft.com/office/officeart/2005/8/layout/arrow2"/>
    <dgm:cxn modelId="{528AD100-6BF7-4575-BF16-732FDDDB6ED3}" type="presParOf" srcId="{CA54C72E-1CCF-4ED1-B28C-93C9AA60FCB9}" destId="{FA06EA40-D233-47EA-AF38-D6F49F796470}" srcOrd="0" destOrd="0" presId="urn:microsoft.com/office/officeart/2005/8/layout/arrow2"/>
    <dgm:cxn modelId="{53350252-8E8A-4DE1-B695-90D074EE36CD}" type="presParOf" srcId="{CA54C72E-1CCF-4ED1-B28C-93C9AA60FCB9}" destId="{302ED566-D57A-43FA-A4C7-AE90BCD72F12}" srcOrd="1" destOrd="0" presId="urn:microsoft.com/office/officeart/2005/8/layout/arrow2"/>
    <dgm:cxn modelId="{B84DCAF0-9E6D-47E1-A956-18D9B4144B85}" type="presParOf" srcId="{CA54C72E-1CCF-4ED1-B28C-93C9AA60FCB9}" destId="{6E1295AB-2E46-4DF1-8515-1416BC53C889}" srcOrd="2" destOrd="0" presId="urn:microsoft.com/office/officeart/2005/8/layout/arrow2"/>
    <dgm:cxn modelId="{228D941B-B555-45C0-A4EF-54A6126FBD74}" type="presParOf" srcId="{CA54C72E-1CCF-4ED1-B28C-93C9AA60FCB9}" destId="{69200F32-E757-42D1-904D-FE4B0F631E66}" srcOrd="3" destOrd="0" presId="urn:microsoft.com/office/officeart/2005/8/layout/arrow2"/>
    <dgm:cxn modelId="{FEC94A3C-187D-46A8-AF86-03F92332C990}" type="presParOf" srcId="{CA54C72E-1CCF-4ED1-B28C-93C9AA60FCB9}" destId="{C17C04F0-E313-4484-867A-A6B4E3B4977A}" srcOrd="4" destOrd="0" presId="urn:microsoft.com/office/officeart/2005/8/layout/arrow2"/>
    <dgm:cxn modelId="{8A615551-4B40-4B5D-9BAC-9848E6A6E887}" type="presParOf" srcId="{CA54C72E-1CCF-4ED1-B28C-93C9AA60FCB9}" destId="{76421C40-F925-41FE-9237-8BB32230FC05}" srcOrd="5" destOrd="0" presId="urn:microsoft.com/office/officeart/2005/8/layout/arrow2"/>
    <dgm:cxn modelId="{8B997CC3-9A2D-4AA5-B720-FD21056CA086}" type="presParOf" srcId="{CA54C72E-1CCF-4ED1-B28C-93C9AA60FCB9}" destId="{8E0423E7-B1A8-4DB0-B997-8E340944093A}" srcOrd="6" destOrd="0" presId="urn:microsoft.com/office/officeart/2005/8/layout/arrow2"/>
    <dgm:cxn modelId="{70B79586-C3CC-4616-B829-013343E7E3FB}" type="presParOf" srcId="{CA54C72E-1CCF-4ED1-B28C-93C9AA60FCB9}" destId="{7A57C99D-A94F-4D2F-8819-F087A11CA50C}" srcOrd="7" destOrd="0" presId="urn:microsoft.com/office/officeart/2005/8/layout/arrow2"/>
    <dgm:cxn modelId="{1894CFF0-2414-457C-BA36-3FBEE98C8207}" type="presParOf" srcId="{CA54C72E-1CCF-4ED1-B28C-93C9AA60FCB9}" destId="{335D0E4E-4537-45A1-B493-D745C335A22A}" srcOrd="8" destOrd="0" presId="urn:microsoft.com/office/officeart/2005/8/layout/arrow2"/>
    <dgm:cxn modelId="{E377AB32-A2DD-4B58-8FE8-E29E623410B3}" type="presParOf" srcId="{CA54C72E-1CCF-4ED1-B28C-93C9AA60FCB9}" destId="{3C88EAF2-E6FF-4F8F-AD21-50B57683F76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B7B81-7108-4DD2-8DED-4388AF90B45C}">
      <dsp:nvSpPr>
        <dsp:cNvPr id="0" name=""/>
        <dsp:cNvSpPr/>
      </dsp:nvSpPr>
      <dsp:spPr>
        <a:xfrm>
          <a:off x="714498" y="1801"/>
          <a:ext cx="2177045" cy="1306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b="1" kern="1200" dirty="0" smtClean="0">
              <a:solidFill>
                <a:schemeClr val="tx2"/>
              </a:solidFill>
            </a:rPr>
            <a:t>Water vapour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b="1" kern="1200" dirty="0" smtClean="0">
              <a:solidFill>
                <a:schemeClr val="tx2"/>
              </a:solidFill>
            </a:rPr>
            <a:t>(H</a:t>
          </a:r>
          <a:r>
            <a:rPr lang="en-CA" sz="2300" b="1" kern="1200" baseline="-25000" dirty="0" smtClean="0">
              <a:solidFill>
                <a:schemeClr val="tx2"/>
              </a:solidFill>
            </a:rPr>
            <a:t>2</a:t>
          </a:r>
          <a:r>
            <a:rPr lang="en-CA" sz="2300" b="1" kern="1200" dirty="0" smtClean="0">
              <a:solidFill>
                <a:schemeClr val="tx2"/>
              </a:solidFill>
            </a:rPr>
            <a:t>0)</a:t>
          </a:r>
          <a:endParaRPr lang="en-CA" sz="2300" b="1" kern="1200" dirty="0">
            <a:solidFill>
              <a:schemeClr val="tx2"/>
            </a:solidFill>
          </a:endParaRPr>
        </a:p>
      </dsp:txBody>
      <dsp:txXfrm>
        <a:off x="714498" y="1801"/>
        <a:ext cx="2177045" cy="1306227"/>
      </dsp:txXfrm>
    </dsp:sp>
    <dsp:sp modelId="{A5A3C678-A9DF-4FA3-8AB8-F619779D2CA4}">
      <dsp:nvSpPr>
        <dsp:cNvPr id="0" name=""/>
        <dsp:cNvSpPr/>
      </dsp:nvSpPr>
      <dsp:spPr>
        <a:xfrm>
          <a:off x="3109248" y="1801"/>
          <a:ext cx="2177045" cy="1306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b="1" kern="1200" dirty="0" smtClean="0">
              <a:solidFill>
                <a:schemeClr val="tx2"/>
              </a:solidFill>
            </a:rPr>
            <a:t>Methane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b="1" kern="1200" dirty="0" smtClean="0">
              <a:solidFill>
                <a:schemeClr val="tx2"/>
              </a:solidFill>
            </a:rPr>
            <a:t>(CH</a:t>
          </a:r>
          <a:r>
            <a:rPr lang="en-CA" sz="2300" b="1" kern="1200" baseline="-25000" dirty="0" smtClean="0">
              <a:solidFill>
                <a:schemeClr val="tx2"/>
              </a:solidFill>
            </a:rPr>
            <a:t>4</a:t>
          </a:r>
          <a:r>
            <a:rPr lang="en-CA" sz="2300" b="1" kern="1200" dirty="0" smtClean="0">
              <a:solidFill>
                <a:schemeClr val="tx2"/>
              </a:solidFill>
            </a:rPr>
            <a:t>)</a:t>
          </a:r>
          <a:endParaRPr lang="en-CA" sz="2300" b="1" kern="1200" dirty="0">
            <a:solidFill>
              <a:schemeClr val="tx2"/>
            </a:solidFill>
          </a:endParaRPr>
        </a:p>
      </dsp:txBody>
      <dsp:txXfrm>
        <a:off x="3109248" y="1801"/>
        <a:ext cx="2177045" cy="1306227"/>
      </dsp:txXfrm>
    </dsp:sp>
    <dsp:sp modelId="{8F098D03-E2C8-4886-BDF3-F63678BDE5D6}">
      <dsp:nvSpPr>
        <dsp:cNvPr id="0" name=""/>
        <dsp:cNvSpPr/>
      </dsp:nvSpPr>
      <dsp:spPr>
        <a:xfrm>
          <a:off x="714498" y="1525733"/>
          <a:ext cx="2177045" cy="1306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b="1" kern="1200" dirty="0" smtClean="0">
              <a:solidFill>
                <a:schemeClr val="tx2"/>
              </a:solidFill>
            </a:rPr>
            <a:t>Ozone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b="1" kern="1200" dirty="0" smtClean="0">
              <a:solidFill>
                <a:schemeClr val="tx2"/>
              </a:solidFill>
            </a:rPr>
            <a:t>(O</a:t>
          </a:r>
          <a:r>
            <a:rPr lang="en-CA" sz="2300" b="1" kern="1200" baseline="-25000" dirty="0" smtClean="0">
              <a:solidFill>
                <a:schemeClr val="tx2"/>
              </a:solidFill>
            </a:rPr>
            <a:t>3</a:t>
          </a:r>
          <a:r>
            <a:rPr lang="en-CA" sz="2300" b="1" kern="1200" dirty="0" smtClean="0">
              <a:solidFill>
                <a:schemeClr val="tx2"/>
              </a:solidFill>
            </a:rPr>
            <a:t>)</a:t>
          </a:r>
          <a:endParaRPr lang="en-CA" sz="2300" b="1" kern="1200" dirty="0">
            <a:solidFill>
              <a:schemeClr val="tx2"/>
            </a:solidFill>
          </a:endParaRPr>
        </a:p>
      </dsp:txBody>
      <dsp:txXfrm>
        <a:off x="714498" y="1525733"/>
        <a:ext cx="2177045" cy="1306227"/>
      </dsp:txXfrm>
    </dsp:sp>
    <dsp:sp modelId="{07BC8792-4AB4-4932-844E-7C0B818AC114}">
      <dsp:nvSpPr>
        <dsp:cNvPr id="0" name=""/>
        <dsp:cNvSpPr/>
      </dsp:nvSpPr>
      <dsp:spPr>
        <a:xfrm>
          <a:off x="3109248" y="1525733"/>
          <a:ext cx="2177045" cy="1306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b="1" kern="1200" dirty="0" smtClean="0">
              <a:solidFill>
                <a:schemeClr val="tx2"/>
              </a:solidFill>
            </a:rPr>
            <a:t>Nitrogen dioxide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b="1" kern="1200" dirty="0" smtClean="0">
              <a:solidFill>
                <a:schemeClr val="tx2"/>
              </a:solidFill>
            </a:rPr>
            <a:t>(NO</a:t>
          </a:r>
          <a:r>
            <a:rPr lang="en-CA" sz="2300" b="1" kern="1200" baseline="-25000" dirty="0" smtClean="0">
              <a:solidFill>
                <a:schemeClr val="tx2"/>
              </a:solidFill>
            </a:rPr>
            <a:t>2</a:t>
          </a:r>
          <a:r>
            <a:rPr lang="en-CA" sz="2300" b="1" kern="1200" dirty="0" smtClean="0">
              <a:solidFill>
                <a:schemeClr val="tx2"/>
              </a:solidFill>
            </a:rPr>
            <a:t>)</a:t>
          </a:r>
          <a:endParaRPr lang="en-CA" sz="2300" b="1" kern="1200" dirty="0">
            <a:solidFill>
              <a:schemeClr val="tx2"/>
            </a:solidFill>
          </a:endParaRPr>
        </a:p>
      </dsp:txBody>
      <dsp:txXfrm>
        <a:off x="3109248" y="1525733"/>
        <a:ext cx="2177045" cy="1306227"/>
      </dsp:txXfrm>
    </dsp:sp>
    <dsp:sp modelId="{804E224A-3F8A-4B19-84D4-9F250ED508BE}">
      <dsp:nvSpPr>
        <dsp:cNvPr id="0" name=""/>
        <dsp:cNvSpPr/>
      </dsp:nvSpPr>
      <dsp:spPr>
        <a:xfrm>
          <a:off x="717154" y="2922242"/>
          <a:ext cx="2177045" cy="1306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b="1" kern="1200" dirty="0" smtClean="0">
              <a:solidFill>
                <a:schemeClr val="tx2"/>
              </a:solidFill>
            </a:rPr>
            <a:t>Carbon dioxide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b="1" kern="1200" dirty="0" smtClean="0">
              <a:solidFill>
                <a:schemeClr val="tx2"/>
              </a:solidFill>
            </a:rPr>
            <a:t>(C0</a:t>
          </a:r>
          <a:r>
            <a:rPr lang="en-CA" sz="2300" b="1" kern="1200" baseline="-25000" dirty="0" smtClean="0">
              <a:solidFill>
                <a:schemeClr val="tx2"/>
              </a:solidFill>
            </a:rPr>
            <a:t>2</a:t>
          </a:r>
          <a:r>
            <a:rPr lang="en-CA" sz="2300" b="1" kern="1200" dirty="0" smtClean="0">
              <a:solidFill>
                <a:schemeClr val="tx2"/>
              </a:solidFill>
            </a:rPr>
            <a:t>)</a:t>
          </a:r>
          <a:endParaRPr lang="en-CA" sz="2300" b="1" kern="1200" dirty="0">
            <a:solidFill>
              <a:schemeClr val="tx2"/>
            </a:solidFill>
          </a:endParaRPr>
        </a:p>
      </dsp:txBody>
      <dsp:txXfrm>
        <a:off x="717154" y="2922242"/>
        <a:ext cx="2177045" cy="1306227"/>
      </dsp:txXfrm>
    </dsp:sp>
    <dsp:sp modelId="{FB66F530-E313-40AD-8E08-6DE328B7E1B5}">
      <dsp:nvSpPr>
        <dsp:cNvPr id="0" name=""/>
        <dsp:cNvSpPr/>
      </dsp:nvSpPr>
      <dsp:spPr>
        <a:xfrm>
          <a:off x="3106614" y="2922242"/>
          <a:ext cx="2177045" cy="1306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b="1" kern="1200" dirty="0" smtClean="0">
              <a:solidFill>
                <a:schemeClr val="tx2"/>
              </a:solidFill>
            </a:rPr>
            <a:t>Sulphur dioxide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b="1" kern="1200" dirty="0" smtClean="0">
              <a:solidFill>
                <a:schemeClr val="tx2"/>
              </a:solidFill>
            </a:rPr>
            <a:t>(S0</a:t>
          </a:r>
          <a:r>
            <a:rPr lang="en-CA" sz="2300" b="1" kern="1200" baseline="-25000" dirty="0" smtClean="0">
              <a:solidFill>
                <a:schemeClr val="tx2"/>
              </a:solidFill>
            </a:rPr>
            <a:t>2</a:t>
          </a:r>
          <a:r>
            <a:rPr lang="en-CA" sz="2300" b="1" kern="1200" dirty="0" smtClean="0">
              <a:solidFill>
                <a:schemeClr val="tx2"/>
              </a:solidFill>
            </a:rPr>
            <a:t>)</a:t>
          </a:r>
          <a:endParaRPr lang="en-CA" sz="2300" b="1" kern="1200" dirty="0">
            <a:solidFill>
              <a:schemeClr val="tx2"/>
            </a:solidFill>
          </a:endParaRPr>
        </a:p>
      </dsp:txBody>
      <dsp:txXfrm>
        <a:off x="3106614" y="2922242"/>
        <a:ext cx="2177045" cy="1306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3C678-A9DF-4FA3-8AB8-F619779D2CA4}">
      <dsp:nvSpPr>
        <dsp:cNvPr id="0" name=""/>
        <dsp:cNvSpPr/>
      </dsp:nvSpPr>
      <dsp:spPr>
        <a:xfrm>
          <a:off x="5636" y="1173"/>
          <a:ext cx="2251238" cy="1350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 smtClean="0">
              <a:solidFill>
                <a:schemeClr val="tx2"/>
              </a:solidFill>
            </a:rPr>
            <a:t>Methane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 smtClean="0">
              <a:solidFill>
                <a:schemeClr val="tx2"/>
              </a:solidFill>
            </a:rPr>
            <a:t>(CH</a:t>
          </a:r>
          <a:r>
            <a:rPr lang="en-CA" sz="2400" b="1" kern="1200" baseline="-25000" dirty="0" smtClean="0">
              <a:solidFill>
                <a:schemeClr val="tx2"/>
              </a:solidFill>
            </a:rPr>
            <a:t>4</a:t>
          </a:r>
          <a:r>
            <a:rPr lang="en-CA" sz="2400" b="1" kern="1200" dirty="0" smtClean="0">
              <a:solidFill>
                <a:schemeClr val="tx2"/>
              </a:solidFill>
            </a:rPr>
            <a:t>)</a:t>
          </a:r>
          <a:endParaRPr lang="en-CA" sz="2400" b="1" kern="1200" dirty="0">
            <a:solidFill>
              <a:schemeClr val="tx2"/>
            </a:solidFill>
          </a:endParaRPr>
        </a:p>
      </dsp:txBody>
      <dsp:txXfrm>
        <a:off x="5636" y="1173"/>
        <a:ext cx="2251238" cy="1350743"/>
      </dsp:txXfrm>
    </dsp:sp>
    <dsp:sp modelId="{07BC8792-4AB4-4932-844E-7C0B818AC114}">
      <dsp:nvSpPr>
        <dsp:cNvPr id="0" name=""/>
        <dsp:cNvSpPr/>
      </dsp:nvSpPr>
      <dsp:spPr>
        <a:xfrm>
          <a:off x="2481999" y="1173"/>
          <a:ext cx="2251238" cy="1350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 smtClean="0">
              <a:solidFill>
                <a:schemeClr val="tx2"/>
              </a:solidFill>
            </a:rPr>
            <a:t>Nitrogen dioxide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 smtClean="0">
              <a:solidFill>
                <a:schemeClr val="tx2"/>
              </a:solidFill>
            </a:rPr>
            <a:t>(NO</a:t>
          </a:r>
          <a:r>
            <a:rPr lang="en-CA" sz="2400" b="1" kern="1200" baseline="-25000" dirty="0" smtClean="0">
              <a:solidFill>
                <a:schemeClr val="tx2"/>
              </a:solidFill>
            </a:rPr>
            <a:t>2</a:t>
          </a:r>
          <a:r>
            <a:rPr lang="en-CA" sz="2400" b="1" kern="1200" dirty="0" smtClean="0">
              <a:solidFill>
                <a:schemeClr val="tx2"/>
              </a:solidFill>
            </a:rPr>
            <a:t>)</a:t>
          </a:r>
          <a:endParaRPr lang="en-CA" sz="2400" b="1" kern="1200" dirty="0">
            <a:solidFill>
              <a:schemeClr val="tx2"/>
            </a:solidFill>
          </a:endParaRPr>
        </a:p>
      </dsp:txBody>
      <dsp:txXfrm>
        <a:off x="2481999" y="1173"/>
        <a:ext cx="2251238" cy="1350743"/>
      </dsp:txXfrm>
    </dsp:sp>
    <dsp:sp modelId="{804E224A-3F8A-4B19-84D4-9F250ED508BE}">
      <dsp:nvSpPr>
        <dsp:cNvPr id="0" name=""/>
        <dsp:cNvSpPr/>
      </dsp:nvSpPr>
      <dsp:spPr>
        <a:xfrm>
          <a:off x="4961108" y="0"/>
          <a:ext cx="2251238" cy="1350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 smtClean="0">
              <a:solidFill>
                <a:schemeClr val="tx2"/>
              </a:solidFill>
            </a:rPr>
            <a:t>Carbon dioxide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 smtClean="0">
              <a:solidFill>
                <a:schemeClr val="tx2"/>
              </a:solidFill>
            </a:rPr>
            <a:t>(C0</a:t>
          </a:r>
          <a:r>
            <a:rPr lang="en-CA" sz="2400" b="1" kern="1200" baseline="-25000" dirty="0" smtClean="0">
              <a:solidFill>
                <a:schemeClr val="tx2"/>
              </a:solidFill>
            </a:rPr>
            <a:t>2</a:t>
          </a:r>
          <a:r>
            <a:rPr lang="en-CA" sz="2400" b="1" kern="1200" dirty="0" smtClean="0">
              <a:solidFill>
                <a:schemeClr val="tx2"/>
              </a:solidFill>
            </a:rPr>
            <a:t>)</a:t>
          </a:r>
          <a:endParaRPr lang="en-CA" sz="2400" b="1" kern="1200" dirty="0">
            <a:solidFill>
              <a:schemeClr val="tx2"/>
            </a:solidFill>
          </a:endParaRPr>
        </a:p>
      </dsp:txBody>
      <dsp:txXfrm>
        <a:off x="4961108" y="0"/>
        <a:ext cx="2251238" cy="1350743"/>
      </dsp:txXfrm>
    </dsp:sp>
    <dsp:sp modelId="{FB66F530-E313-40AD-8E08-6DE328B7E1B5}">
      <dsp:nvSpPr>
        <dsp:cNvPr id="0" name=""/>
        <dsp:cNvSpPr/>
      </dsp:nvSpPr>
      <dsp:spPr>
        <a:xfrm>
          <a:off x="2479275" y="1445275"/>
          <a:ext cx="2251238" cy="1350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 smtClean="0">
              <a:solidFill>
                <a:schemeClr val="tx2"/>
              </a:solidFill>
            </a:rPr>
            <a:t>Sulphur dioxide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 smtClean="0">
              <a:solidFill>
                <a:schemeClr val="tx2"/>
              </a:solidFill>
            </a:rPr>
            <a:t>(S0</a:t>
          </a:r>
          <a:r>
            <a:rPr lang="en-CA" sz="2400" b="1" kern="1200" baseline="-25000" dirty="0" smtClean="0">
              <a:solidFill>
                <a:schemeClr val="tx2"/>
              </a:solidFill>
            </a:rPr>
            <a:t>2</a:t>
          </a:r>
          <a:r>
            <a:rPr lang="en-CA" sz="2400" b="1" kern="1200" dirty="0" smtClean="0">
              <a:solidFill>
                <a:schemeClr val="tx2"/>
              </a:solidFill>
            </a:rPr>
            <a:t>)</a:t>
          </a:r>
          <a:endParaRPr lang="en-CA" sz="2400" b="1" kern="1200" dirty="0">
            <a:solidFill>
              <a:schemeClr val="tx2"/>
            </a:solidFill>
          </a:endParaRPr>
        </a:p>
      </dsp:txBody>
      <dsp:txXfrm>
        <a:off x="2479275" y="1445275"/>
        <a:ext cx="2251238" cy="1350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B7BC7-072D-4AC5-A256-C87128D70BAF}">
      <dsp:nvSpPr>
        <dsp:cNvPr id="0" name=""/>
        <dsp:cNvSpPr/>
      </dsp:nvSpPr>
      <dsp:spPr>
        <a:xfrm>
          <a:off x="0" y="607618"/>
          <a:ext cx="9028420" cy="564276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06EA40-D233-47EA-AF38-D6F49F796470}">
      <dsp:nvSpPr>
        <dsp:cNvPr id="0" name=""/>
        <dsp:cNvSpPr/>
      </dsp:nvSpPr>
      <dsp:spPr>
        <a:xfrm>
          <a:off x="889299" y="4803576"/>
          <a:ext cx="207653" cy="2076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2ED566-D57A-43FA-A4C7-AE90BCD72F12}">
      <dsp:nvSpPr>
        <dsp:cNvPr id="0" name=""/>
        <dsp:cNvSpPr/>
      </dsp:nvSpPr>
      <dsp:spPr>
        <a:xfrm>
          <a:off x="71406" y="5157855"/>
          <a:ext cx="1979381" cy="1342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31" tIns="0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More atmospheric methane </a:t>
          </a:r>
          <a:endParaRPr lang="en-CA" sz="2200" kern="1200" dirty="0">
            <a:solidFill>
              <a:schemeClr val="tx2"/>
            </a:solidFill>
            <a:latin typeface="Comic Sans MS" pitchFamily="66" charset="0"/>
          </a:endParaRPr>
        </a:p>
      </dsp:txBody>
      <dsp:txXfrm>
        <a:off x="71406" y="5157855"/>
        <a:ext cx="1979381" cy="1342977"/>
      </dsp:txXfrm>
    </dsp:sp>
    <dsp:sp modelId="{6E1295AB-2E46-4DF1-8515-1416BC53C889}">
      <dsp:nvSpPr>
        <dsp:cNvPr id="0" name=""/>
        <dsp:cNvSpPr/>
      </dsp:nvSpPr>
      <dsp:spPr>
        <a:xfrm>
          <a:off x="2013337" y="3723552"/>
          <a:ext cx="325023" cy="3250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200F32-E757-42D1-904D-FE4B0F631E66}">
      <dsp:nvSpPr>
        <dsp:cNvPr id="0" name=""/>
        <dsp:cNvSpPr/>
      </dsp:nvSpPr>
      <dsp:spPr>
        <a:xfrm>
          <a:off x="1150411" y="4143372"/>
          <a:ext cx="2135702" cy="2364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23" tIns="0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Causes higher temperatures</a:t>
          </a:r>
          <a:endParaRPr lang="en-CA" sz="2200" kern="1200" dirty="0">
            <a:solidFill>
              <a:schemeClr val="tx2"/>
            </a:solidFill>
            <a:latin typeface="Comic Sans MS" pitchFamily="66" charset="0"/>
          </a:endParaRPr>
        </a:p>
      </dsp:txBody>
      <dsp:txXfrm>
        <a:off x="1150411" y="4143372"/>
        <a:ext cx="2135702" cy="2364317"/>
      </dsp:txXfrm>
    </dsp:sp>
    <dsp:sp modelId="{C17C04F0-E313-4484-867A-A6B4E3B4977A}">
      <dsp:nvSpPr>
        <dsp:cNvPr id="0" name=""/>
        <dsp:cNvSpPr/>
      </dsp:nvSpPr>
      <dsp:spPr>
        <a:xfrm>
          <a:off x="3457884" y="2862466"/>
          <a:ext cx="433364" cy="4333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421C40-F925-41FE-9237-8BB32230FC05}">
      <dsp:nvSpPr>
        <dsp:cNvPr id="0" name=""/>
        <dsp:cNvSpPr/>
      </dsp:nvSpPr>
      <dsp:spPr>
        <a:xfrm>
          <a:off x="3286114" y="3258164"/>
          <a:ext cx="1742485" cy="3171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631" tIns="0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Leading to further permafrost melting</a:t>
          </a:r>
          <a:endParaRPr lang="en-CA" sz="2200" kern="1200" dirty="0">
            <a:solidFill>
              <a:schemeClr val="tx2"/>
            </a:solidFill>
            <a:latin typeface="Comic Sans MS" pitchFamily="66" charset="0"/>
          </a:endParaRPr>
        </a:p>
      </dsp:txBody>
      <dsp:txXfrm>
        <a:off x="3286114" y="3258164"/>
        <a:ext cx="1742485" cy="3171232"/>
      </dsp:txXfrm>
    </dsp:sp>
    <dsp:sp modelId="{8E0423E7-B1A8-4DB0-B997-8E340944093A}">
      <dsp:nvSpPr>
        <dsp:cNvPr id="0" name=""/>
        <dsp:cNvSpPr/>
      </dsp:nvSpPr>
      <dsp:spPr>
        <a:xfrm>
          <a:off x="5137170" y="2189849"/>
          <a:ext cx="559762" cy="5597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57C99D-A94F-4D2F-8819-F087A11CA50C}">
      <dsp:nvSpPr>
        <dsp:cNvPr id="0" name=""/>
        <dsp:cNvSpPr/>
      </dsp:nvSpPr>
      <dsp:spPr>
        <a:xfrm>
          <a:off x="4909456" y="2720198"/>
          <a:ext cx="1805684" cy="3780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606" tIns="0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And the release of yet more methane</a:t>
          </a:r>
          <a:endParaRPr lang="en-CA" sz="2200" kern="1200" dirty="0">
            <a:solidFill>
              <a:schemeClr val="tx2"/>
            </a:solidFill>
            <a:latin typeface="Comic Sans MS" pitchFamily="66" charset="0"/>
          </a:endParaRPr>
        </a:p>
      </dsp:txBody>
      <dsp:txXfrm>
        <a:off x="4909456" y="2720198"/>
        <a:ext cx="1805684" cy="3780650"/>
      </dsp:txXfrm>
    </dsp:sp>
    <dsp:sp modelId="{335D0E4E-4537-45A1-B493-D745C335A22A}">
      <dsp:nvSpPr>
        <dsp:cNvPr id="0" name=""/>
        <dsp:cNvSpPr/>
      </dsp:nvSpPr>
      <dsp:spPr>
        <a:xfrm>
          <a:off x="6866113" y="1740685"/>
          <a:ext cx="713245" cy="7132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88EAF2-E6FF-4F8F-AD21-50B57683F762}">
      <dsp:nvSpPr>
        <dsp:cNvPr id="0" name=""/>
        <dsp:cNvSpPr/>
      </dsp:nvSpPr>
      <dsp:spPr>
        <a:xfrm>
          <a:off x="7072322" y="2347779"/>
          <a:ext cx="1805684" cy="4153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93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And it keeps going, and going…</a:t>
          </a:r>
          <a:endParaRPr lang="en-CA" sz="24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>
        <a:off x="7072322" y="2347779"/>
        <a:ext cx="1805684" cy="4153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5236C-2C00-460C-9E24-D5054ACA6D5C}" type="datetimeFigureOut">
              <a:rPr lang="en-US" smtClean="0"/>
              <a:pPr/>
              <a:t>3/13/2014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FAC0E-9BEE-4465-B44D-D85EE72671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1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817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57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70B91B-808F-4F9A-B1C9-60453EAF4412}" type="slidenum">
              <a:rPr lang="en-CA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CA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90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470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070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42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C66C7D-FA5E-45D6-A061-6EF64FB30C11}" type="slidenum">
              <a:rPr lang="en-CA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CA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96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316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43B54-A2D5-4E4B-A66C-EC643DE8F038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97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964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38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4BA33-7506-4F4A-9925-6BBEFE6E24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76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774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3E6D07-1C9D-49D1-B961-270B03AE4911}" type="slidenum">
              <a:rPr lang="en-CA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CA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65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43B54-A2D5-4E4B-A66C-EC643DE8F03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68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43B54-A2D5-4E4B-A66C-EC643DE8F03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00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762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861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228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9DC1-0D98-4875-84C5-16C1D2A38304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272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71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69DC1-0D98-4875-84C5-16C1D2A38304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71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43B54-A2D5-4E4B-A66C-EC643DE8F03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3272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87D896-A2F1-4391-8DEE-E92DD1FB8548}" type="slidenum">
              <a:rPr lang="en-CA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CA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21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76617F-5893-4AF5-A08F-E7A87CFD263F}" type="slidenum">
              <a:rPr lang="en-CA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CA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3411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20AB12-742C-4281-895E-3CA0FF1E3D58}" type="slidenum">
              <a:rPr lang="en-CA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CA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668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966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8142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0433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5659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5295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914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728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43B54-A2D5-4E4B-A66C-EC643DE8F03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172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739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0832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2650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B20E7E-4FCD-4CB9-BF59-38E1B35112C0}" type="slidenum">
              <a:rPr lang="en-CA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CA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7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364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425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331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70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AC0E-9BEE-4465-B44D-D85EE726718E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15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5C36-F8BE-42C5-B57F-91E6A2B77E77}" type="datetimeFigureOut">
              <a:rPr lang="en-US" smtClean="0"/>
              <a:pPr/>
              <a:t>3/13/2014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818A-1D4D-4C88-B9F4-9161A750F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5C36-F8BE-42C5-B57F-91E6A2B77E77}" type="datetimeFigureOut">
              <a:rPr lang="en-US" smtClean="0"/>
              <a:pPr/>
              <a:t>3/13/2014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818A-1D4D-4C88-B9F4-9161A750F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5C36-F8BE-42C5-B57F-91E6A2B77E77}" type="datetimeFigureOut">
              <a:rPr lang="en-US" smtClean="0"/>
              <a:pPr/>
              <a:t>3/13/2014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818A-1D4D-4C88-B9F4-9161A750F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5C36-F8BE-42C5-B57F-91E6A2B77E77}" type="datetimeFigureOut">
              <a:rPr lang="en-US" smtClean="0"/>
              <a:pPr/>
              <a:t>3/13/2014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818A-1D4D-4C88-B9F4-9161A750F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5C36-F8BE-42C5-B57F-91E6A2B77E77}" type="datetimeFigureOut">
              <a:rPr lang="en-US" smtClean="0"/>
              <a:pPr/>
              <a:t>3/13/2014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818A-1D4D-4C88-B9F4-9161A750F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5C36-F8BE-42C5-B57F-91E6A2B77E77}" type="datetimeFigureOut">
              <a:rPr lang="en-US" smtClean="0"/>
              <a:pPr/>
              <a:t>3/13/2014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818A-1D4D-4C88-B9F4-9161A750F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5C36-F8BE-42C5-B57F-91E6A2B77E77}" type="datetimeFigureOut">
              <a:rPr lang="en-US" smtClean="0"/>
              <a:pPr/>
              <a:t>3/13/2014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818A-1D4D-4C88-B9F4-9161A750F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5C36-F8BE-42C5-B57F-91E6A2B77E77}" type="datetimeFigureOut">
              <a:rPr lang="en-US" smtClean="0"/>
              <a:pPr/>
              <a:t>3/13/2014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818A-1D4D-4C88-B9F4-9161A750F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5C36-F8BE-42C5-B57F-91E6A2B77E77}" type="datetimeFigureOut">
              <a:rPr lang="en-US" smtClean="0"/>
              <a:pPr/>
              <a:t>3/13/2014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818A-1D4D-4C88-B9F4-9161A750F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5C36-F8BE-42C5-B57F-91E6A2B77E77}" type="datetimeFigureOut">
              <a:rPr lang="en-US" smtClean="0"/>
              <a:pPr/>
              <a:t>3/13/2014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818A-1D4D-4C88-B9F4-9161A750F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5C36-F8BE-42C5-B57F-91E6A2B77E77}" type="datetimeFigureOut">
              <a:rPr lang="en-US" smtClean="0"/>
              <a:pPr/>
              <a:t>3/13/2014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818A-1D4D-4C88-B9F4-9161A750F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65C36-F8BE-42C5-B57F-91E6A2B77E77}" type="datetimeFigureOut">
              <a:rPr lang="en-US" smtClean="0"/>
              <a:pPr/>
              <a:t>3/13/2014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1818A-1D4D-4C88-B9F4-9161A750F19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130425"/>
            <a:ext cx="8101042" cy="229870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Climate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smtClean="0">
                <a:latin typeface="Comic Sans MS" pitchFamily="66" charset="0"/>
                <a:ea typeface="+mj-ea"/>
                <a:cs typeface="+mj-cs"/>
              </a:rPr>
              <a:t>-Causes and Consequences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globalclimatescam.com/wp-content/uploads/2008/02/istock_000003896670xsmall.jpg"/>
          <p:cNvPicPr>
            <a:picLocks noChangeAspect="1" noChangeArrowheads="1"/>
          </p:cNvPicPr>
          <p:nvPr/>
        </p:nvPicPr>
        <p:blipFill>
          <a:blip r:embed="rId3"/>
          <a:srcRect l="7271" r="7559"/>
          <a:stretch>
            <a:fillRect/>
          </a:stretch>
        </p:blipFill>
        <p:spPr bwMode="auto">
          <a:xfrm>
            <a:off x="285720" y="428604"/>
            <a:ext cx="457203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000628" y="428604"/>
            <a:ext cx="39290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600" dirty="0" smtClean="0">
                <a:latin typeface="Comic Sans MS" pitchFamily="66" charset="0"/>
              </a:rPr>
              <a:t>Without greenhouse gases, </a:t>
            </a:r>
          </a:p>
          <a:p>
            <a:pPr algn="ctr"/>
            <a:r>
              <a:rPr lang="en-CA" sz="3600" dirty="0" smtClean="0">
                <a:latin typeface="Comic Sans MS" pitchFamily="66" charset="0"/>
              </a:rPr>
              <a:t>heat would escape back into space and Earth’s average temperature would be about 16ºC colder...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http://iuplanet.com/forum/attachments/wiux/138d1192241897-minus-bear-planet-ice-cc3d53a09da00c0cee1b4110-l.jpg"/>
          <p:cNvPicPr>
            <a:picLocks noChangeAspect="1" noChangeArrowheads="1"/>
          </p:cNvPicPr>
          <p:nvPr/>
        </p:nvPicPr>
        <p:blipFill>
          <a:blip r:embed="rId3"/>
          <a:srcRect t="19531"/>
          <a:stretch>
            <a:fillRect/>
          </a:stretch>
        </p:blipFill>
        <p:spPr bwMode="auto">
          <a:xfrm>
            <a:off x="214282" y="500042"/>
            <a:ext cx="5357818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500694" y="1071546"/>
            <a:ext cx="3357586" cy="4214818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CA" sz="3600" dirty="0" smtClean="0">
                <a:latin typeface="Comic Sans MS" pitchFamily="66" charset="0"/>
              </a:rPr>
              <a:t>...and the Earth would not be warm enough for humans to live.</a:t>
            </a:r>
          </a:p>
          <a:p>
            <a:pPr algn="ctr" eaLnBrk="1" hangingPunct="1">
              <a:buFont typeface="Arial" pitchFamily="34" charset="0"/>
              <a:buNone/>
            </a:pPr>
            <a:endParaRPr lang="en-CA" sz="500" dirty="0" smtClean="0">
              <a:latin typeface="Comic Sans MS" pitchFamily="66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en-CA" sz="500" dirty="0" smtClean="0">
              <a:latin typeface="Comic Sans MS" pitchFamily="66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en-CA" sz="500" dirty="0" smtClean="0">
              <a:latin typeface="Comic Sans MS" pitchFamily="66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en-CA" sz="5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857233"/>
            <a:ext cx="89297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So what’s the problem? </a:t>
            </a:r>
          </a:p>
          <a:p>
            <a:endParaRPr lang="en-GB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Comic Sans MS" pitchFamily="66" charset="0"/>
              </a:rPr>
              <a:t> The increasing amounts of greenhouse gasses released</a:t>
            </a:r>
          </a:p>
          <a:p>
            <a:r>
              <a:rPr lang="en-GB" sz="2400" b="1" dirty="0" smtClean="0">
                <a:latin typeface="Comic Sans MS" pitchFamily="66" charset="0"/>
              </a:rPr>
              <a:t>  into the atmosphere due to human activities such as</a:t>
            </a:r>
          </a:p>
          <a:p>
            <a:r>
              <a:rPr lang="en-GB" sz="2400" b="1" dirty="0" smtClean="0">
                <a:latin typeface="Comic Sans MS" pitchFamily="66" charset="0"/>
              </a:rPr>
              <a:t>  burning fossil fuels and cutting down forests is trapping</a:t>
            </a:r>
          </a:p>
          <a:p>
            <a:r>
              <a:rPr lang="en-GB" sz="2400" b="1" dirty="0" smtClean="0">
                <a:latin typeface="Comic Sans MS" pitchFamily="66" charset="0"/>
              </a:rPr>
              <a:t>  more heat so making the planet warmer than it should</a:t>
            </a:r>
          </a:p>
          <a:p>
            <a:r>
              <a:rPr lang="en-GB" sz="2400" b="1" dirty="0" smtClean="0">
                <a:latin typeface="Comic Sans MS" pitchFamily="66" charset="0"/>
              </a:rPr>
              <a:t>  be. This results in </a:t>
            </a:r>
            <a:r>
              <a:rPr lang="en-GB" sz="2400" b="1" dirty="0" smtClean="0">
                <a:solidFill>
                  <a:srgbClr val="00B0F0"/>
                </a:solidFill>
                <a:latin typeface="Comic Sans MS" pitchFamily="66" charset="0"/>
              </a:rPr>
              <a:t>Global Warming</a:t>
            </a:r>
            <a:r>
              <a:rPr lang="en-GB" sz="2400" b="1" dirty="0" smtClean="0">
                <a:latin typeface="Comic Sans MS" pitchFamily="66" charset="0"/>
              </a:rPr>
              <a:t>.</a:t>
            </a:r>
          </a:p>
          <a:p>
            <a:endParaRPr lang="en-GB" sz="2000" b="1" dirty="0" smtClean="0">
              <a:latin typeface="Comic Sans MS" pitchFamily="66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57224" y="-71462"/>
            <a:ext cx="7772400" cy="12192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Green</a:t>
            </a:r>
            <a:r>
              <a:rPr lang="en-GB" sz="6600" b="1" baseline="0" dirty="0" smtClean="0">
                <a:latin typeface="Comic Sans MS" pitchFamily="66" charset="0"/>
                <a:ea typeface="+mj-ea"/>
                <a:cs typeface="+mj-cs"/>
              </a:rPr>
              <a:t>house</a:t>
            </a:r>
            <a:r>
              <a:rPr lang="en-GB" sz="6600" b="1" dirty="0" smtClean="0">
                <a:latin typeface="Comic Sans MS" pitchFamily="66" charset="0"/>
                <a:ea typeface="+mj-ea"/>
                <a:cs typeface="+mj-cs"/>
              </a:rPr>
              <a:t> Effect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" name="Picture 4" descr="Diagram 2 - Global warm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714752"/>
            <a:ext cx="4500594" cy="25003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14744" y="6286520"/>
            <a:ext cx="1557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kirklees.gov.uk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nasa.gov/centers/goddard/images/content/208488main_global_temp_chan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84"/>
            <a:ext cx="714375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5984" y="285728"/>
            <a:ext cx="3988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en-CA" sz="4000" b="1" dirty="0" smtClean="0">
                <a:latin typeface="Comic Sans MS" pitchFamily="66" charset="0"/>
              </a:rPr>
              <a:t>Global warming!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9058" y="5857892"/>
            <a:ext cx="181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newscientist.com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57224" y="-71462"/>
            <a:ext cx="7772400" cy="12192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Green</a:t>
            </a:r>
            <a:r>
              <a:rPr lang="en-GB" sz="6600" b="1" baseline="0" dirty="0" smtClean="0">
                <a:latin typeface="Comic Sans MS" pitchFamily="66" charset="0"/>
                <a:ea typeface="+mj-ea"/>
                <a:cs typeface="+mj-cs"/>
              </a:rPr>
              <a:t>house</a:t>
            </a:r>
            <a:r>
              <a:rPr lang="en-GB" sz="6600" b="1" dirty="0" smtClean="0">
                <a:latin typeface="Comic Sans MS" pitchFamily="66" charset="0"/>
                <a:ea typeface="+mj-ea"/>
                <a:cs typeface="+mj-cs"/>
              </a:rPr>
              <a:t> gases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1043873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GB" sz="2800" b="1" dirty="0" smtClean="0">
                <a:solidFill>
                  <a:prstClr val="black"/>
                </a:solidFill>
                <a:latin typeface="Comic Sans MS" pitchFamily="66" charset="0"/>
              </a:rPr>
              <a:t> There are six greenhouse gases and it is</a:t>
            </a:r>
          </a:p>
          <a:p>
            <a:pPr lvl="0"/>
            <a:r>
              <a:rPr lang="en-GB" sz="2800" b="1" dirty="0" smtClean="0">
                <a:solidFill>
                  <a:prstClr val="black"/>
                </a:solidFill>
                <a:latin typeface="Comic Sans MS" pitchFamily="66" charset="0"/>
              </a:rPr>
              <a:t>  thought that carbon dioxide (CO</a:t>
            </a:r>
            <a:r>
              <a:rPr lang="en-GB" sz="2800" b="1" baseline="-25000" dirty="0" smtClean="0"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en-GB" sz="2800" b="1" dirty="0" smtClean="0">
                <a:solidFill>
                  <a:prstClr val="black"/>
                </a:solidFill>
                <a:latin typeface="Comic Sans MS" pitchFamily="66" charset="0"/>
              </a:rPr>
              <a:t>) is one of</a:t>
            </a:r>
          </a:p>
          <a:p>
            <a:pPr lvl="0"/>
            <a:r>
              <a:rPr lang="en-GB" sz="2800" b="1" dirty="0" smtClean="0">
                <a:solidFill>
                  <a:prstClr val="black"/>
                </a:solidFill>
                <a:latin typeface="Comic Sans MS" pitchFamily="66" charset="0"/>
              </a:rPr>
              <a:t>  the most important greenhouse gas. 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1357290" y="2500306"/>
          <a:ext cx="6000792" cy="435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72500" cy="1143000"/>
          </a:xfrm>
        </p:spPr>
        <p:txBody>
          <a:bodyPr/>
          <a:lstStyle/>
          <a:p>
            <a:endParaRPr lang="en-CA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pic>
        <p:nvPicPr>
          <p:cNvPr id="95236" name="Picture 4" descr="http://i229.photobucket.com/albums/ee204/crankygamersuk/question_mark.jpg"/>
          <p:cNvPicPr>
            <a:picLocks noChangeAspect="1" noChangeArrowheads="1"/>
          </p:cNvPicPr>
          <p:nvPr/>
        </p:nvPicPr>
        <p:blipFill>
          <a:blip r:embed="rId3"/>
          <a:srcRect t="7968" b="20782"/>
          <a:stretch>
            <a:fillRect/>
          </a:stretch>
        </p:blipFill>
        <p:spPr bwMode="auto">
          <a:xfrm>
            <a:off x="-7147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  <a:softEdge rad="635000"/>
          </a:effectLst>
        </p:spPr>
      </p:pic>
      <p:sp>
        <p:nvSpPr>
          <p:cNvPr id="5" name="Rectangle 4"/>
          <p:cNvSpPr/>
          <p:nvPr/>
        </p:nvSpPr>
        <p:spPr>
          <a:xfrm>
            <a:off x="642910" y="1071546"/>
            <a:ext cx="8001056" cy="4572032"/>
          </a:xfrm>
          <a:prstGeom prst="rect">
            <a:avLst/>
          </a:prstGeom>
          <a:noFill/>
        </p:spPr>
        <p:txBody>
          <a:bodyPr>
            <a:prstTxWarp prst="textButtonPour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800" b="1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pperplate Gothic Bold" pitchFamily="34" charset="0"/>
                <a:cs typeface="Arial" charset="0"/>
              </a:rPr>
              <a:t>But where do these </a:t>
            </a:r>
            <a:r>
              <a:rPr lang="en-US" sz="8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pperplate Gothic Bold" pitchFamily="34" charset="0"/>
                <a:cs typeface="Arial" charset="0"/>
              </a:rPr>
              <a:t>Greenhouse </a:t>
            </a:r>
            <a:r>
              <a:rPr lang="en-US" sz="8800" b="1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pperplate Gothic Bold" pitchFamily="34" charset="0"/>
                <a:cs typeface="Arial" charset="0"/>
              </a:rPr>
              <a:t>gases</a:t>
            </a:r>
          </a:p>
          <a:p>
            <a:pPr algn="ctr">
              <a:defRPr/>
            </a:pPr>
            <a:r>
              <a:rPr lang="en-US" sz="8800" b="1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pperplate Gothic Bold" pitchFamily="34" charset="0"/>
                <a:cs typeface="Arial" charset="0"/>
              </a:rPr>
              <a:t>come from???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794" y="357166"/>
            <a:ext cx="5758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en-CA" sz="4000" b="1" dirty="0" smtClean="0">
                <a:latin typeface="Comic Sans MS" pitchFamily="66" charset="0"/>
              </a:rPr>
              <a:t>GREENHOUSE GASES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34" y="1428736"/>
            <a:ext cx="8286808" cy="4286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Greenhouse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gases </a:t>
            </a:r>
            <a:r>
              <a:rPr lang="en-GB" sz="4400" dirty="0" smtClean="0">
                <a:latin typeface="Comic Sans MS" pitchFamily="66" charset="0"/>
                <a:ea typeface="+mj-ea"/>
                <a:cs typeface="+mj-cs"/>
              </a:rPr>
              <a:t>can come from;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400" dirty="0" smtClean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440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Natural sources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4400" dirty="0" smtClean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440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Man-Made sources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omic Sans MS" pitchFamily="66" charset="0"/>
              </a:rPr>
              <a:t>Natural Climate Change</a:t>
            </a:r>
            <a:br>
              <a:rPr lang="en-GB" b="1" dirty="0" smtClean="0">
                <a:latin typeface="Comic Sans MS" pitchFamily="66" charset="0"/>
              </a:rPr>
            </a:br>
            <a:endParaRPr lang="en-GB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26" y="928670"/>
            <a:ext cx="8786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prstClr val="black"/>
                </a:solidFill>
                <a:latin typeface="Comic Sans MS" pitchFamily="66" charset="0"/>
                <a:ea typeface="+mj-ea"/>
                <a:cs typeface="+mj-cs"/>
              </a:rPr>
              <a:t>Greenhouse gases occur naturally and cause the climate to change in a normal, natural way. Lets look at 4 of them.</a:t>
            </a:r>
            <a:endParaRPr lang="en-GB" sz="3600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1142976" y="3143248"/>
          <a:ext cx="7215238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7188" y="142875"/>
            <a:ext cx="85725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Carbon Dioxide Occurs Naturally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4282" y="5357826"/>
            <a:ext cx="8643998" cy="12858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CA" sz="2800" b="1" dirty="0" smtClean="0">
                <a:latin typeface="Comic Sans MS" pitchFamily="66" charset="0"/>
              </a:rPr>
              <a:t>P</a:t>
            </a:r>
            <a:r>
              <a:rPr kumimoji="0" lang="en-C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roduced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by living</a:t>
            </a:r>
            <a:r>
              <a:rPr kumimoji="0" lang="en-CA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organisms through</a:t>
            </a:r>
            <a:r>
              <a:rPr kumimoji="0" lang="en-CA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respiration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(breathing).</a:t>
            </a:r>
          </a:p>
        </p:txBody>
      </p:sp>
      <p:pic>
        <p:nvPicPr>
          <p:cNvPr id="338946" name="Picture 2" descr="http://c.photoshelter.com/img-get/I00005ifpCN.Agrs/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4262466" cy="3171825"/>
          </a:xfrm>
          <a:prstGeom prst="rect">
            <a:avLst/>
          </a:prstGeom>
          <a:noFill/>
        </p:spPr>
      </p:pic>
      <p:pic>
        <p:nvPicPr>
          <p:cNvPr id="338948" name="Picture 4" descr="http://wondertime.go.com/resources/images/your-child/article/boy-breath-cold_artic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643050"/>
            <a:ext cx="3286148" cy="32099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286512" y="4929198"/>
            <a:ext cx="2087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wondertime.go.com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42875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Sulphur Dioxide Occurs</a:t>
            </a:r>
            <a:r>
              <a:rPr kumimoji="0" lang="en-CA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Naturally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71670" y="6072206"/>
            <a:ext cx="4643470" cy="5715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CA" sz="2800" b="1" dirty="0" smtClean="0">
                <a:latin typeface="Comic Sans MS" pitchFamily="66" charset="0"/>
              </a:rPr>
              <a:t>R</a:t>
            </a:r>
            <a:r>
              <a:rPr kumimoji="0" lang="en-C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eleased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from</a:t>
            </a:r>
            <a:r>
              <a:rPr kumimoji="0" lang="en-CA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volcanoes</a:t>
            </a:r>
            <a:endParaRPr kumimoji="0" lang="en-C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334850" name="Picture 2" descr="http://geology.com/volcanoes/volcanic-hazards/sulfur-banks-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84"/>
            <a:ext cx="6929486" cy="421484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00430" y="5429264"/>
            <a:ext cx="1361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geology.com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2192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r>
              <a:rPr lang="en-GB" sz="6600" b="1" dirty="0" smtClean="0">
                <a:latin typeface="Comic Sans MS" pitchFamily="66" charset="0"/>
              </a:rPr>
              <a:t>Learning Points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428736"/>
            <a:ext cx="8001056" cy="4953000"/>
          </a:xfrm>
        </p:spPr>
        <p:txBody>
          <a:bodyPr>
            <a:normAutofit/>
          </a:bodyPr>
          <a:lstStyle/>
          <a:p>
            <a:pPr marL="514350" indent="-514350"/>
            <a:r>
              <a:rPr lang="en-US" b="1" dirty="0" smtClean="0">
                <a:latin typeface="Comic Sans MS" pitchFamily="66" charset="0"/>
              </a:rPr>
              <a:t>Understand what Climate Change is.</a:t>
            </a:r>
          </a:p>
          <a:p>
            <a:pPr marL="514350" indent="-514350"/>
            <a:endParaRPr lang="en-US" b="1" dirty="0" smtClean="0">
              <a:latin typeface="Comic Sans MS" pitchFamily="66" charset="0"/>
            </a:endParaRPr>
          </a:p>
          <a:p>
            <a:pPr marL="514350" indent="-514350"/>
            <a:r>
              <a:rPr lang="en-US" b="1" dirty="0" smtClean="0">
                <a:latin typeface="Comic Sans MS" pitchFamily="66" charset="0"/>
              </a:rPr>
              <a:t>Understand the processes which contribute to Climate Change.</a:t>
            </a:r>
          </a:p>
          <a:p>
            <a:pPr marL="514350" indent="-514350">
              <a:buAutoNum type="arabicPeriod"/>
            </a:pPr>
            <a:endParaRPr lang="en-GB" b="1" dirty="0" smtClean="0">
              <a:latin typeface="Comic Sans MS" pitchFamily="66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0668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57224" y="3712524"/>
            <a:ext cx="742955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endParaRPr lang="en-US" sz="32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  <a:latin typeface="Comic Sans MS" pitchFamily="66" charset="0"/>
              </a:rPr>
              <a:t>Discuss the possible impact of Climate Change on the survival of living things.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7188" y="0"/>
            <a:ext cx="85725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Methane Occurs Naturally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57159" y="5232400"/>
            <a:ext cx="8786842" cy="69693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sz="2400" b="1" dirty="0" smtClean="0">
                <a:latin typeface="Comic Sans MS" pitchFamily="66" charset="0"/>
              </a:rPr>
              <a:t>D</a:t>
            </a:r>
            <a:r>
              <a:rPr kumimoji="0" lang="en-CA" sz="24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Comic Sans MS" pitchFamily="66" charset="0"/>
              </a:rPr>
              <a:t>ecomposition</a:t>
            </a: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omic Sans MS" pitchFamily="66" charset="0"/>
              </a:rPr>
              <a:t> of organic matter (especially in wetlands).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omic Sans MS" pitchFamily="66" charset="0"/>
            </a:endParaRPr>
          </a:p>
        </p:txBody>
      </p:sp>
      <p:pic>
        <p:nvPicPr>
          <p:cNvPr id="336898" name="Picture 2" descr="http://3.bp.blogspot.com/_YHubNjdqtIE/SsxSuf8PbII/AAAAAAAAHNM/wAKZl8KQV8M/s400/everglade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3857652" cy="3571875"/>
          </a:xfrm>
          <a:prstGeom prst="rect">
            <a:avLst/>
          </a:prstGeom>
          <a:noFill/>
        </p:spPr>
      </p:pic>
      <p:pic>
        <p:nvPicPr>
          <p:cNvPr id="336900" name="Picture 4" descr="http://www.michellehenry.fr/Everglad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000108"/>
            <a:ext cx="3643338" cy="35719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86182" y="4714884"/>
            <a:ext cx="171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michellehenry.fr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http://www.sunnygeesorganic.com/files/2240828/uploaded/Soil_comp_fert_pest_Logo.jpg"/>
          <p:cNvPicPr>
            <a:picLocks noChangeAspect="1" noChangeArrowheads="1"/>
          </p:cNvPicPr>
          <p:nvPr/>
        </p:nvPicPr>
        <p:blipFill>
          <a:blip r:embed="rId3"/>
          <a:srcRect b="10281"/>
          <a:stretch>
            <a:fillRect/>
          </a:stretch>
        </p:blipFill>
        <p:spPr bwMode="auto">
          <a:xfrm>
            <a:off x="571472" y="1214422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143000"/>
          </a:xfrm>
        </p:spPr>
        <p:txBody>
          <a:bodyPr/>
          <a:lstStyle/>
          <a:p>
            <a:r>
              <a:rPr lang="en-CA" dirty="0" smtClean="0">
                <a:latin typeface="Comic Sans MS" pitchFamily="66" charset="0"/>
              </a:rPr>
              <a:t>Nitrous Oxide Occurs Naturally</a:t>
            </a:r>
          </a:p>
        </p:txBody>
      </p:sp>
      <p:sp>
        <p:nvSpPr>
          <p:cNvPr id="13317" name="Content Placeholder 2"/>
          <p:cNvSpPr>
            <a:spLocks noGrp="1"/>
          </p:cNvSpPr>
          <p:nvPr>
            <p:ph idx="1"/>
          </p:nvPr>
        </p:nvSpPr>
        <p:spPr>
          <a:xfrm>
            <a:off x="785786" y="4286256"/>
            <a:ext cx="2786052" cy="207168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CA" sz="3600" dirty="0" smtClean="0">
                <a:latin typeface="Comic Sans MS" pitchFamily="66" charset="0"/>
              </a:rPr>
              <a:t>From</a:t>
            </a:r>
          </a:p>
          <a:p>
            <a:pPr>
              <a:buFont typeface="Arial" pitchFamily="34" charset="0"/>
              <a:buNone/>
            </a:pPr>
            <a:r>
              <a:rPr lang="en-CA" sz="3600" dirty="0" smtClean="0">
                <a:latin typeface="Comic Sans MS" pitchFamily="66" charset="0"/>
              </a:rPr>
              <a:t>bacteria</a:t>
            </a:r>
          </a:p>
          <a:p>
            <a:pPr>
              <a:buFont typeface="Arial" pitchFamily="34" charset="0"/>
              <a:buNone/>
            </a:pPr>
            <a:r>
              <a:rPr lang="en-CA" sz="3600" dirty="0" smtClean="0">
                <a:latin typeface="Comic Sans MS" pitchFamily="66" charset="0"/>
              </a:rPr>
              <a:t>in soil.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43570" y="4429132"/>
            <a:ext cx="2786052" cy="2071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CA" sz="3600" dirty="0" smtClean="0">
                <a:latin typeface="Comic Sans MS" pitchFamily="66" charset="0"/>
              </a:rPr>
              <a:t>During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CA" sz="3600" dirty="0" smtClean="0">
                <a:latin typeface="Comic Sans MS" pitchFamily="66" charset="0"/>
              </a:rPr>
              <a:t>lightning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CA" sz="3600" dirty="0" smtClean="0">
                <a:latin typeface="Comic Sans MS" pitchFamily="66" charset="0"/>
              </a:rPr>
              <a:t>storms</a:t>
            </a:r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</p:txBody>
      </p:sp>
      <p:pic>
        <p:nvPicPr>
          <p:cNvPr id="278530" name="Picture 2" descr="http://i.ytimg.com/vi/VnpYwbDR110/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285860"/>
            <a:ext cx="3214678" cy="250030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00760" y="3857628"/>
            <a:ext cx="933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fnal.gov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214414" y="3929066"/>
            <a:ext cx="113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123rf.com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86742" cy="2357454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Comic Sans MS" pitchFamily="66" charset="0"/>
              </a:rPr>
              <a:t>Man has increased the amount of Greenhouse gases going into the atmosphere</a:t>
            </a:r>
            <a:r>
              <a:rPr lang="en-GB" sz="3600" dirty="0" smtClean="0">
                <a:latin typeface="Comic Sans MS" pitchFamily="66" charset="0"/>
              </a:rPr>
              <a:t>. 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3" name="Picture 2" descr="http://marchantscience.wikispaces.com/file/view/the_greeenhouse_eeffectt.jpg/77222411/the_greeenhouse_eeffect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786058"/>
            <a:ext cx="7858180" cy="36433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86050" y="6357958"/>
            <a:ext cx="3284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marchantscience.wikispaces.com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357290" y="0"/>
            <a:ext cx="6929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latin typeface="Comic Sans MS" pitchFamily="66" charset="0"/>
              </a:rPr>
              <a:t>Man-made Climate Change</a:t>
            </a:r>
            <a:br>
              <a:rPr lang="en-GB" sz="4000" b="1" dirty="0" smtClean="0">
                <a:latin typeface="Comic Sans MS" pitchFamily="66" charset="0"/>
              </a:rPr>
            </a:b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530215"/>
            <a:ext cx="805815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Comic Sans MS" pitchFamily="66" charset="0"/>
              </a:rPr>
              <a:t>  Man-made Climate Change</a:t>
            </a:r>
            <a:br>
              <a:rPr lang="en-GB" b="1" dirty="0" smtClean="0">
                <a:latin typeface="Comic Sans MS" pitchFamily="66" charset="0"/>
              </a:rPr>
            </a:br>
            <a:r>
              <a:rPr lang="en-GB" b="1" dirty="0" smtClean="0">
                <a:latin typeface="Comic Sans MS" pitchFamily="66" charset="0"/>
              </a:rPr>
              <a:t/>
            </a:r>
            <a:br>
              <a:rPr lang="en-GB" b="1" dirty="0" smtClean="0">
                <a:latin typeface="Comic Sans MS" pitchFamily="66" charset="0"/>
              </a:rPr>
            </a:br>
            <a:r>
              <a:rPr lang="en-GB" sz="4000" b="1" dirty="0" smtClean="0">
                <a:latin typeface="Comic Sans MS" pitchFamily="66" charset="0"/>
              </a:rPr>
              <a:t>This increases the Greenhouse Effect.</a:t>
            </a:r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3" name="Picture 2" descr="http://marchantscience.wikispaces.com/file/view/the_greeenhouse_eeffectt.jpg/77222411/the_greeenhouse_eeffect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500306"/>
            <a:ext cx="7358114" cy="392909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86050" y="6357958"/>
            <a:ext cx="3284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marchantscience.wikispaces.com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upload.wikimedia.org/wikipedia/en/thumb/e/e0/Greenhouse_Gas_by_Sector.png/280px-Greenhouse_Gas_by_Sect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180806"/>
            <a:ext cx="7603208" cy="552960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000496" y="6488692"/>
            <a:ext cx="1396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squidoo.com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00166" y="142852"/>
            <a:ext cx="66688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Man-made sources of extra </a:t>
            </a:r>
          </a:p>
          <a:p>
            <a:pPr algn="ctr"/>
            <a:r>
              <a:rPr lang="en-GB" sz="3600" b="1" dirty="0" smtClean="0">
                <a:latin typeface="Comic Sans MS" pitchFamily="66" charset="0"/>
              </a:rPr>
              <a:t>Greenhouse gases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5715016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smtClean="0">
                <a:latin typeface="Comic Sans MS" pitchFamily="66" charset="0"/>
              </a:rPr>
              <a:t>Burning of solid waste, wood, and fossil fuels (oil, natural gas, and coal).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4"/>
            <a:ext cx="8929687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omic Sans MS" pitchFamily="66" charset="0"/>
                <a:ea typeface="+mj-ea"/>
                <a:cs typeface="+mj-cs"/>
              </a:rPr>
              <a:t>Man-made Sources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omic Sans MS" pitchFamily="66" charset="0"/>
                <a:ea typeface="+mj-ea"/>
                <a:cs typeface="+mj-cs"/>
              </a:rPr>
              <a:t>Carbon Dioxide</a:t>
            </a:r>
          </a:p>
        </p:txBody>
      </p:sp>
      <p:pic>
        <p:nvPicPr>
          <p:cNvPr id="182274" name="Picture 2" descr="http://www.globalwarmingimages.net/gallery/category_images/fossil_fu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57299"/>
            <a:ext cx="6500858" cy="38576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57488" y="5286388"/>
            <a:ext cx="2605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globalwarmingimages.net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obal atmospheric concentration of Carbon Dioxide"/>
          <p:cNvPicPr>
            <a:picLocks noChangeAspect="1" noChangeArrowheads="1"/>
          </p:cNvPicPr>
          <p:nvPr/>
        </p:nvPicPr>
        <p:blipFill>
          <a:blip r:embed="rId3"/>
          <a:srcRect b="8333"/>
          <a:stretch>
            <a:fillRect/>
          </a:stretch>
        </p:blipFill>
        <p:spPr bwMode="auto">
          <a:xfrm>
            <a:off x="928662" y="1142984"/>
            <a:ext cx="7323138" cy="500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200" b="1" dirty="0">
                <a:latin typeface="Comic Sans MS" pitchFamily="66" charset="0"/>
              </a:rPr>
              <a:t>Carbon dioxide concentrations have been on the rise since the industrial revolution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4810" y="6286520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grida.no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politicaldogs.org/uploaded_images/Coal-7591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3124200" cy="2603500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022725" y="1781175"/>
            <a:ext cx="48164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b="1" dirty="0">
                <a:latin typeface="Comic Sans MS" pitchFamily="66" charset="0"/>
              </a:rPr>
              <a:t>A lump of coal might look like it only contains carbon, but there is an impurity hidden in within it.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46125" y="4648200"/>
            <a:ext cx="46640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b="1" dirty="0">
                <a:latin typeface="Comic Sans MS" pitchFamily="66" charset="0"/>
              </a:rPr>
              <a:t>Sulphur is found in most fossil fuels and is a problem when it </a:t>
            </a:r>
            <a:r>
              <a:rPr lang="en-GB" sz="2800" b="1" dirty="0" smtClean="0">
                <a:latin typeface="Comic Sans MS" pitchFamily="66" charset="0"/>
              </a:rPr>
              <a:t>burns it forms sulphur dioxide.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Man-made sources of Sulphur 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dioxide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4414" y="4143380"/>
            <a:ext cx="84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mii.org</a:t>
            </a:r>
            <a:endParaRPr lang="en-GB" dirty="0"/>
          </a:p>
        </p:txBody>
      </p:sp>
      <p:pic>
        <p:nvPicPr>
          <p:cNvPr id="178178" name="Picture 2" descr="http://www.hertenberger.co.za/images/sulphu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571876"/>
            <a:ext cx="3810000" cy="275271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357950" y="6429396"/>
            <a:ext cx="1939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hertenberger.co.za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1438" y="142875"/>
            <a:ext cx="8929687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omic Sans MS" pitchFamily="66" charset="0"/>
                <a:ea typeface="+mj-ea"/>
                <a:cs typeface="+mj-cs"/>
              </a:rPr>
              <a:t>Man-made Sources of Nitrous Oxide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2910" y="1785926"/>
            <a:ext cx="7715304" cy="50006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CA" sz="3200" b="1" dirty="0" smtClean="0">
                <a:latin typeface="Comic Sans MS" pitchFamily="66" charset="0"/>
              </a:rPr>
              <a:t>A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gricultural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and industrial processes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1" i="1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678" y="6488668"/>
            <a:ext cx="2523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gosolarenergyforlife.com</a:t>
            </a:r>
            <a:endParaRPr lang="en-GB" dirty="0"/>
          </a:p>
        </p:txBody>
      </p:sp>
      <p:pic>
        <p:nvPicPr>
          <p:cNvPr id="176130" name="Picture 2" descr="http://www.gosolarenergyforlife.com/wp-content/uploads/2009/12/burning-fossil-fu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428868"/>
            <a:ext cx="6024568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56" y="1785926"/>
            <a:ext cx="2214610" cy="2000256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Car </a:t>
            </a:r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Engines</a:t>
            </a:r>
          </a:p>
        </p:txBody>
      </p:sp>
      <p:pic>
        <p:nvPicPr>
          <p:cNvPr id="6148" name="Picture 4" descr="http://www.germes-online.com/direct/dbimage/50107765/Spark_Plu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3429000" cy="2857496"/>
          </a:xfrm>
          <a:prstGeom prst="rect">
            <a:avLst/>
          </a:prstGeom>
          <a:noFill/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65125" y="4567238"/>
            <a:ext cx="856459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3600" b="1" dirty="0">
                <a:latin typeface="Comic Sans MS" pitchFamily="66" charset="0"/>
              </a:rPr>
              <a:t>The spark plug in the car engine causes the nitrogen and oxygen in the air to react together.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438" y="142875"/>
            <a:ext cx="8929687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omic Sans MS" pitchFamily="66" charset="0"/>
                <a:ea typeface="+mj-ea"/>
                <a:cs typeface="+mj-cs"/>
              </a:rPr>
              <a:t>Man-made Sources of Nitrous 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0"/>
            <a:ext cx="8101042" cy="1470025"/>
          </a:xfrm>
        </p:spPr>
        <p:txBody>
          <a:bodyPr/>
          <a:lstStyle/>
          <a:p>
            <a:r>
              <a:rPr lang="en-GB" b="1" dirty="0" smtClean="0">
                <a:latin typeface="Comic Sans MS" pitchFamily="66" charset="0"/>
              </a:rPr>
              <a:t>What is Climate Change?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224" y="1882210"/>
            <a:ext cx="7786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b="1" dirty="0" smtClean="0">
                <a:latin typeface="Comic Sans MS" pitchFamily="66" charset="0"/>
              </a:rPr>
              <a:t> </a:t>
            </a:r>
            <a:r>
              <a:rPr lang="en-GB" sz="3200" b="1" dirty="0" smtClean="0">
                <a:solidFill>
                  <a:srgbClr val="0070C0"/>
                </a:solidFill>
                <a:latin typeface="Comic Sans MS" pitchFamily="66" charset="0"/>
              </a:rPr>
              <a:t>Climate Change </a:t>
            </a:r>
            <a:r>
              <a:rPr lang="en-GB" sz="3200" b="1" dirty="0" smtClean="0">
                <a:latin typeface="Comic Sans MS" pitchFamily="66" charset="0"/>
              </a:rPr>
              <a:t>refers to changes in</a:t>
            </a:r>
          </a:p>
          <a:p>
            <a:r>
              <a:rPr lang="en-GB" sz="3200" b="1" dirty="0" smtClean="0">
                <a:latin typeface="Comic Sans MS" pitchFamily="66" charset="0"/>
              </a:rPr>
              <a:t>  the world’s </a:t>
            </a:r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atmosphere</a:t>
            </a:r>
            <a:r>
              <a:rPr lang="en-GB" sz="3200" b="1" dirty="0" smtClean="0">
                <a:latin typeface="Comic Sans MS" pitchFamily="66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en-GB" sz="32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b="1" dirty="0" smtClean="0">
                <a:latin typeface="Comic Sans MS" pitchFamily="66" charset="0"/>
              </a:rPr>
              <a:t> It includes a rise in average global</a:t>
            </a:r>
          </a:p>
          <a:p>
            <a:r>
              <a:rPr lang="en-GB" sz="3200" b="1" dirty="0" smtClean="0">
                <a:latin typeface="Comic Sans MS" pitchFamily="66" charset="0"/>
              </a:rPr>
              <a:t>  temperature and changes in rainfall,</a:t>
            </a:r>
          </a:p>
          <a:p>
            <a:r>
              <a:rPr lang="en-GB" sz="3200" b="1" dirty="0" smtClean="0">
                <a:latin typeface="Comic Sans MS" pitchFamily="66" charset="0"/>
              </a:rPr>
              <a:t>  and other weather patterns.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http://www.animalpicturesarchive.com/ArchOLD-2/1109425200.jpg"/>
          <p:cNvPicPr>
            <a:picLocks noChangeAspect="1" noChangeArrowheads="1"/>
          </p:cNvPicPr>
          <p:nvPr/>
        </p:nvPicPr>
        <p:blipFill>
          <a:blip r:embed="rId3"/>
          <a:srcRect b="2600"/>
          <a:stretch>
            <a:fillRect/>
          </a:stretch>
        </p:blipFill>
        <p:spPr bwMode="auto">
          <a:xfrm>
            <a:off x="-38100" y="4763"/>
            <a:ext cx="93773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http://www.chemistryland.com/CHM107/GlobalWarming/PowerStationSteamCO2.jpg"/>
          <p:cNvPicPr>
            <a:picLocks noChangeAspect="1" noChangeArrowheads="1"/>
          </p:cNvPicPr>
          <p:nvPr/>
        </p:nvPicPr>
        <p:blipFill>
          <a:blip r:embed="rId4"/>
          <a:srcRect b="4166"/>
          <a:stretch>
            <a:fillRect/>
          </a:stretch>
        </p:blipFill>
        <p:spPr bwMode="auto">
          <a:xfrm>
            <a:off x="-142875" y="0"/>
            <a:ext cx="950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itle 1"/>
          <p:cNvSpPr>
            <a:spLocks noGrp="1"/>
          </p:cNvSpPr>
          <p:nvPr>
            <p:ph type="title"/>
          </p:nvPr>
        </p:nvSpPr>
        <p:spPr>
          <a:xfrm>
            <a:off x="71438" y="142875"/>
            <a:ext cx="8929687" cy="1143000"/>
          </a:xfrm>
        </p:spPr>
        <p:txBody>
          <a:bodyPr/>
          <a:lstStyle/>
          <a:p>
            <a:r>
              <a:rPr lang="en-CA" dirty="0" smtClean="0">
                <a:solidFill>
                  <a:schemeClr val="tx2"/>
                </a:solidFill>
                <a:latin typeface="Comic Sans MS" pitchFamily="66" charset="0"/>
              </a:rPr>
              <a:t>Man-made Sources of Methane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285728"/>
            <a:ext cx="9501254" cy="6357958"/>
          </a:xfrm>
          <a:noFill/>
        </p:spPr>
        <p:style>
          <a:lnRef idx="0">
            <a:schemeClr val="dk1"/>
          </a:lnRef>
          <a:fillRef idx="1001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charset="0"/>
              <a:buNone/>
              <a:defRPr/>
            </a:pPr>
            <a:endParaRPr lang="en-CA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ik Regular" pitchFamily="2" charset="0"/>
            </a:endParaRPr>
          </a:p>
          <a:p>
            <a:pPr>
              <a:buFont typeface="Arial" charset="0"/>
              <a:buNone/>
              <a:defRPr/>
            </a:pPr>
            <a:endParaRPr lang="en-CA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ik Regular" pitchFamily="2" charset="0"/>
            </a:endParaRPr>
          </a:p>
          <a:p>
            <a:pPr>
              <a:buFont typeface="Arial" charset="0"/>
              <a:buNone/>
              <a:defRPr/>
            </a:pPr>
            <a:endParaRPr lang="en-CA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ik Regular" pitchFamily="2" charset="0"/>
            </a:endParaRPr>
          </a:p>
          <a:p>
            <a:pPr>
              <a:buFont typeface="Arial" charset="0"/>
              <a:buNone/>
              <a:defRPr/>
            </a:pPr>
            <a:endParaRPr lang="en-CA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ik Regular" pitchFamily="2" charset="0"/>
            </a:endParaRPr>
          </a:p>
          <a:p>
            <a:pPr>
              <a:buFont typeface="Arial" charset="0"/>
              <a:buNone/>
              <a:defRPr/>
            </a:pPr>
            <a:endParaRPr lang="en-CA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ik Regular" pitchFamily="2" charset="0"/>
            </a:endParaRPr>
          </a:p>
          <a:p>
            <a:pPr>
              <a:buFont typeface="Arial" charset="0"/>
              <a:buNone/>
              <a:defRPr/>
            </a:pPr>
            <a:endParaRPr lang="en-CA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ik Regular" pitchFamily="2" charset="0"/>
            </a:endParaRPr>
          </a:p>
          <a:p>
            <a:pPr>
              <a:buFont typeface="Arial" charset="0"/>
              <a:buNone/>
              <a:defRPr/>
            </a:pPr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ik Regular" pitchFamily="2" charset="0"/>
              </a:rPr>
              <a:t> </a:t>
            </a:r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Production and transport of fossil fuels </a:t>
            </a:r>
          </a:p>
          <a:p>
            <a:pPr>
              <a:buFont typeface="Arial" charset="0"/>
              <a:buNone/>
              <a:defRPr/>
            </a:pPr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Decomposition of organic waste  (landfills/livestock farming)</a:t>
            </a:r>
          </a:p>
          <a:p>
            <a:pPr>
              <a:buFont typeface="Arial" charset="0"/>
              <a:buNone/>
              <a:defRPr/>
            </a:pPr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DID YOU KNOW...Ruminants belch tremendous amounts of methane (and other greenhouse gases)</a:t>
            </a:r>
          </a:p>
          <a:p>
            <a:pPr>
              <a:buFont typeface="Arial" charset="0"/>
              <a:buNone/>
              <a:defRPr/>
            </a:pPr>
            <a:endParaRPr lang="en-CA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ik Regular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072313" y="5143500"/>
            <a:ext cx="1714500" cy="1071563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BURP</a:t>
            </a:r>
          </a:p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‘CH</a:t>
            </a:r>
            <a:r>
              <a:rPr lang="en-CA" sz="2400" baseline="-25000" dirty="0">
                <a:solidFill>
                  <a:schemeClr val="tx1"/>
                </a:solidFill>
              </a:rPr>
              <a:t>4</a:t>
            </a:r>
            <a:r>
              <a:rPr lang="en-CA" sz="2400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2357438" y="4286250"/>
            <a:ext cx="1714500" cy="1071563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BURP</a:t>
            </a:r>
          </a:p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‘CH</a:t>
            </a:r>
            <a:r>
              <a:rPr lang="en-CA" sz="2400" baseline="-25000" dirty="0">
                <a:solidFill>
                  <a:schemeClr val="tx1"/>
                </a:solidFill>
              </a:rPr>
              <a:t>4</a:t>
            </a:r>
            <a:r>
              <a:rPr lang="en-CA" sz="2400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5572125" y="1071563"/>
            <a:ext cx="1714500" cy="1071562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BURP</a:t>
            </a:r>
          </a:p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‘CH</a:t>
            </a:r>
            <a:r>
              <a:rPr lang="en-CA" sz="2400" baseline="-25000" dirty="0">
                <a:solidFill>
                  <a:schemeClr val="tx1"/>
                </a:solidFill>
              </a:rPr>
              <a:t>4</a:t>
            </a:r>
            <a:r>
              <a:rPr lang="en-CA" sz="2400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285750" y="2000250"/>
            <a:ext cx="1714500" cy="1071563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BURP</a:t>
            </a:r>
          </a:p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‘CH</a:t>
            </a:r>
            <a:r>
              <a:rPr lang="en-CA" sz="2400" baseline="-25000" dirty="0">
                <a:solidFill>
                  <a:schemeClr val="tx1"/>
                </a:solidFill>
              </a:rPr>
              <a:t>4</a:t>
            </a:r>
            <a:r>
              <a:rPr lang="en-CA" sz="2400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642938" y="4500563"/>
            <a:ext cx="1714500" cy="1071562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BURP</a:t>
            </a:r>
          </a:p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‘CH</a:t>
            </a:r>
            <a:r>
              <a:rPr lang="en-CA" sz="2400" baseline="-25000" dirty="0">
                <a:solidFill>
                  <a:schemeClr val="tx1"/>
                </a:solidFill>
              </a:rPr>
              <a:t>4</a:t>
            </a:r>
            <a:r>
              <a:rPr lang="en-CA" sz="2400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3143250" y="1785938"/>
            <a:ext cx="1714500" cy="1071562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BURP</a:t>
            </a:r>
          </a:p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‘CH</a:t>
            </a:r>
            <a:r>
              <a:rPr lang="en-CA" sz="2400" baseline="-25000" dirty="0">
                <a:solidFill>
                  <a:schemeClr val="tx1"/>
                </a:solidFill>
              </a:rPr>
              <a:t>4</a:t>
            </a:r>
            <a:r>
              <a:rPr lang="en-CA" sz="2400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428625" y="1000125"/>
            <a:ext cx="1714500" cy="1071563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BURP</a:t>
            </a:r>
          </a:p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‘CH</a:t>
            </a:r>
            <a:r>
              <a:rPr lang="en-CA" sz="2400" baseline="-25000" dirty="0">
                <a:solidFill>
                  <a:schemeClr val="tx1"/>
                </a:solidFill>
              </a:rPr>
              <a:t>4</a:t>
            </a:r>
            <a:r>
              <a:rPr lang="en-CA" sz="2400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7429500" y="1714500"/>
            <a:ext cx="1714500" cy="1071563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BURP</a:t>
            </a:r>
          </a:p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‘CH</a:t>
            </a:r>
            <a:r>
              <a:rPr lang="en-CA" sz="2400" baseline="-25000" dirty="0">
                <a:solidFill>
                  <a:schemeClr val="tx1"/>
                </a:solidFill>
              </a:rPr>
              <a:t>4</a:t>
            </a:r>
            <a:r>
              <a:rPr lang="en-CA" sz="2400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6286500" y="1928813"/>
            <a:ext cx="1714500" cy="1071562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BURP</a:t>
            </a:r>
          </a:p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‘CH</a:t>
            </a:r>
            <a:r>
              <a:rPr lang="en-CA" sz="2400" baseline="-25000" dirty="0">
                <a:solidFill>
                  <a:schemeClr val="tx1"/>
                </a:solidFill>
              </a:rPr>
              <a:t>4</a:t>
            </a:r>
            <a:r>
              <a:rPr lang="en-CA" sz="2400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1857356" y="3071810"/>
            <a:ext cx="1714500" cy="1071563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BURP</a:t>
            </a:r>
          </a:p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‘CH</a:t>
            </a:r>
            <a:r>
              <a:rPr lang="en-CA" sz="2400" baseline="-25000" dirty="0">
                <a:solidFill>
                  <a:schemeClr val="tx1"/>
                </a:solidFill>
              </a:rPr>
              <a:t>4</a:t>
            </a:r>
            <a:r>
              <a:rPr lang="en-CA" sz="2400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2000250" y="1143000"/>
            <a:ext cx="1714500" cy="1071563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BURP</a:t>
            </a:r>
          </a:p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‘CH</a:t>
            </a:r>
            <a:r>
              <a:rPr lang="en-CA" sz="2400" baseline="-25000" dirty="0">
                <a:solidFill>
                  <a:schemeClr val="tx1"/>
                </a:solidFill>
              </a:rPr>
              <a:t>4</a:t>
            </a:r>
            <a:r>
              <a:rPr lang="en-CA" sz="2400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3857625" y="4643438"/>
            <a:ext cx="1714500" cy="1071562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BURP</a:t>
            </a:r>
          </a:p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‘CH</a:t>
            </a:r>
            <a:r>
              <a:rPr lang="en-CA" sz="2400" baseline="-25000" dirty="0">
                <a:solidFill>
                  <a:schemeClr val="tx1"/>
                </a:solidFill>
              </a:rPr>
              <a:t>4</a:t>
            </a:r>
            <a:r>
              <a:rPr lang="en-CA" sz="2400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4857750" y="2143125"/>
            <a:ext cx="1714500" cy="1071563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BURP</a:t>
            </a:r>
          </a:p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‘CH</a:t>
            </a:r>
            <a:r>
              <a:rPr lang="en-CA" sz="2400" baseline="-25000" dirty="0">
                <a:solidFill>
                  <a:schemeClr val="tx1"/>
                </a:solidFill>
              </a:rPr>
              <a:t>4</a:t>
            </a:r>
            <a:r>
              <a:rPr lang="en-CA" sz="2400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26" name="Cloud Callout 25"/>
          <p:cNvSpPr/>
          <p:nvPr/>
        </p:nvSpPr>
        <p:spPr>
          <a:xfrm>
            <a:off x="7429500" y="3929063"/>
            <a:ext cx="1714500" cy="1071562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BURP</a:t>
            </a:r>
          </a:p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‘CH</a:t>
            </a:r>
            <a:r>
              <a:rPr lang="en-CA" sz="2400" baseline="-25000" dirty="0">
                <a:solidFill>
                  <a:schemeClr val="tx1"/>
                </a:solidFill>
              </a:rPr>
              <a:t>4</a:t>
            </a:r>
            <a:r>
              <a:rPr lang="en-CA" sz="2400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27" name="Cloud Callout 26"/>
          <p:cNvSpPr/>
          <p:nvPr/>
        </p:nvSpPr>
        <p:spPr>
          <a:xfrm>
            <a:off x="5857875" y="3643313"/>
            <a:ext cx="1714500" cy="1071562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BURP</a:t>
            </a:r>
          </a:p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‘CH</a:t>
            </a:r>
            <a:r>
              <a:rPr lang="en-CA" sz="2400" baseline="-25000" dirty="0">
                <a:solidFill>
                  <a:schemeClr val="tx1"/>
                </a:solidFill>
              </a:rPr>
              <a:t>4</a:t>
            </a:r>
            <a:r>
              <a:rPr lang="en-CA" sz="2400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28" name="Cloud Callout 27"/>
          <p:cNvSpPr/>
          <p:nvPr/>
        </p:nvSpPr>
        <p:spPr>
          <a:xfrm>
            <a:off x="7429500" y="3000375"/>
            <a:ext cx="1714500" cy="1071563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BURP</a:t>
            </a:r>
          </a:p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‘CH</a:t>
            </a:r>
            <a:r>
              <a:rPr lang="en-CA" sz="2400" baseline="-25000" dirty="0">
                <a:solidFill>
                  <a:schemeClr val="tx1"/>
                </a:solidFill>
              </a:rPr>
              <a:t>4</a:t>
            </a:r>
            <a:r>
              <a:rPr lang="en-CA" sz="2400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29" name="Cloud Callout 28"/>
          <p:cNvSpPr/>
          <p:nvPr/>
        </p:nvSpPr>
        <p:spPr>
          <a:xfrm>
            <a:off x="3643313" y="3000375"/>
            <a:ext cx="1714500" cy="1071563"/>
          </a:xfrm>
          <a:prstGeom prst="cloudCallout">
            <a:avLst>
              <a:gd name="adj1" fmla="val -37549"/>
              <a:gd name="adj2" fmla="val 90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BURP</a:t>
            </a:r>
          </a:p>
          <a:p>
            <a:pPr algn="ctr">
              <a:defRPr/>
            </a:pPr>
            <a:r>
              <a:rPr lang="en-CA" sz="2400" dirty="0">
                <a:solidFill>
                  <a:schemeClr val="tx1"/>
                </a:solidFill>
              </a:rPr>
              <a:t>‘CH</a:t>
            </a:r>
            <a:r>
              <a:rPr lang="en-CA" sz="2400" baseline="-25000" dirty="0">
                <a:solidFill>
                  <a:schemeClr val="tx1"/>
                </a:solidFill>
              </a:rPr>
              <a:t>4</a:t>
            </a:r>
            <a:r>
              <a:rPr lang="en-CA" sz="2400" dirty="0">
                <a:solidFill>
                  <a:schemeClr val="tx1"/>
                </a:solidFill>
              </a:rPr>
              <a:t>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dirty="0" smtClean="0"/>
              <a:t>bajan.wordpress.com</a:t>
            </a:r>
            <a:endParaRPr lang="en-GB" dirty="0"/>
          </a:p>
        </p:txBody>
      </p:sp>
      <p:pic>
        <p:nvPicPr>
          <p:cNvPr id="34819" name="Picture 2" descr="http://www.tfp8.com/images/time_bomb_cropped_4pjs_jyc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76525"/>
            <a:ext cx="4500563" cy="375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tfp8.com/images/time_bomb_cropped_4pjs_jyc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4713" y="2714625"/>
            <a:ext cx="4459287" cy="357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697537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CA" sz="2800" b="1" dirty="0" smtClean="0">
                <a:latin typeface="Comic Sans MS" pitchFamily="66" charset="0"/>
              </a:rPr>
              <a:t>Climate scientists have been concerned about a so-called “methane time bomb”…</a:t>
            </a:r>
          </a:p>
          <a:p>
            <a:pPr algn="r">
              <a:buFont typeface="Arial" pitchFamily="34" charset="0"/>
              <a:buNone/>
            </a:pPr>
            <a:endParaRPr lang="en-CA" sz="2800" b="1" dirty="0" smtClean="0">
              <a:latin typeface="Comic Sans MS" pitchFamily="66" charset="0"/>
            </a:endParaRPr>
          </a:p>
          <a:p>
            <a:pPr algn="r">
              <a:buFont typeface="Arial" pitchFamily="34" charset="0"/>
              <a:buNone/>
            </a:pPr>
            <a:r>
              <a:rPr lang="en-CA" sz="2800" b="1" dirty="0" smtClean="0">
                <a:latin typeface="Comic Sans MS" pitchFamily="66" charset="0"/>
              </a:rPr>
              <a:t>…set off when warming Arctic temperatures melt permafrost and cause</a:t>
            </a:r>
          </a:p>
          <a:p>
            <a:pPr algn="r">
              <a:buFont typeface="Arial" pitchFamily="34" charset="0"/>
              <a:buNone/>
            </a:pPr>
            <a:r>
              <a:rPr lang="en-CA" sz="2800" b="1" dirty="0" smtClean="0">
                <a:latin typeface="Comic Sans MS" pitchFamily="66" charset="0"/>
              </a:rPr>
              <a:t> frozen vegetation in peat bogs</a:t>
            </a:r>
          </a:p>
          <a:p>
            <a:pPr algn="r">
              <a:buFont typeface="Arial" pitchFamily="34" charset="0"/>
              <a:buNone/>
            </a:pPr>
            <a:r>
              <a:rPr lang="en-CA" sz="2800" b="1" dirty="0" smtClean="0">
                <a:latin typeface="Comic Sans MS" pitchFamily="66" charset="0"/>
              </a:rPr>
              <a:t> and other areas to decay,</a:t>
            </a:r>
          </a:p>
          <a:p>
            <a:pPr algn="r">
              <a:buFont typeface="Arial" pitchFamily="34" charset="0"/>
              <a:buNone/>
            </a:pPr>
            <a:r>
              <a:rPr lang="en-CA" sz="2800" b="1" dirty="0" smtClean="0">
                <a:latin typeface="Comic Sans MS" pitchFamily="66" charset="0"/>
              </a:rPr>
              <a:t>releasing methane</a:t>
            </a:r>
          </a:p>
          <a:p>
            <a:pPr algn="r">
              <a:buFont typeface="Arial" pitchFamily="34" charset="0"/>
              <a:buNone/>
            </a:pPr>
            <a:r>
              <a:rPr lang="en-CA" sz="2800" b="1" dirty="0" smtClean="0">
                <a:latin typeface="Comic Sans MS" pitchFamily="66" charset="0"/>
              </a:rPr>
              <a:t> and carbon dioxide.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313" y="285728"/>
            <a:ext cx="8929687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sz="2800" b="1" dirty="0">
                <a:latin typeface="Comic Sans MS" pitchFamily="66" charset="0"/>
                <a:cs typeface="Arial" charset="0"/>
              </a:rPr>
              <a:t>Now come fears of a methane time bomb, part two…</a:t>
            </a:r>
          </a:p>
          <a:p>
            <a:pPr>
              <a:defRPr/>
            </a:pPr>
            <a:endParaRPr lang="en-CA" sz="2800" b="1" dirty="0">
              <a:latin typeface="Comic Sans MS" pitchFamily="66" charset="0"/>
              <a:cs typeface="Arial" charset="0"/>
            </a:endParaRPr>
          </a:p>
          <a:p>
            <a:pPr algn="r">
              <a:defRPr/>
            </a:pPr>
            <a:r>
              <a:rPr lang="en-CA" sz="2800" b="1" dirty="0">
                <a:latin typeface="Comic Sans MS" pitchFamily="66" charset="0"/>
                <a:cs typeface="Arial" charset="0"/>
              </a:rPr>
              <a:t>…this one a result of melting of the sub-sea layer of permafrost which will release methane deposits formed before the last ice age.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0430" y="6286520"/>
            <a:ext cx="2191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bajan.wordpress.com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lear.msu.edu/dennie/clipart/strong.gif"/>
          <p:cNvPicPr>
            <a:picLocks noChangeAspect="1" noChangeArrowheads="1"/>
          </p:cNvPicPr>
          <p:nvPr/>
        </p:nvPicPr>
        <p:blipFill>
          <a:blip r:embed="rId3"/>
          <a:srcRect t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714875" y="3429000"/>
            <a:ext cx="1357313" cy="1143000"/>
          </a:xfrm>
        </p:spPr>
        <p:txBody>
          <a:bodyPr/>
          <a:lstStyle/>
          <a:p>
            <a:r>
              <a:rPr lang="en-CA" smtClean="0">
                <a:solidFill>
                  <a:schemeClr val="tx2"/>
                </a:solidFill>
                <a:latin typeface="Calibri" pitchFamily="34" charset="0"/>
              </a:rPr>
              <a:t>CH</a:t>
            </a:r>
            <a:r>
              <a:rPr lang="en-CA" baseline="-25000" smtClean="0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3000375"/>
            <a:ext cx="3429000" cy="37147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C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Scientists fear that its release could accelerate global warming in a giant positive feedback.</a:t>
            </a:r>
          </a:p>
        </p:txBody>
      </p:sp>
      <p:sp>
        <p:nvSpPr>
          <p:cNvPr id="6" name="Rectangle 5"/>
          <p:cNvSpPr/>
          <p:nvPr/>
        </p:nvSpPr>
        <p:spPr>
          <a:xfrm rot="-180000">
            <a:off x="1943100" y="369888"/>
            <a:ext cx="48736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Methane is about 20 times more powerful as a greenhouse gas than carbon dioxide.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7" name="Diagram 6"/>
          <p:cNvGraphicFramePr/>
          <p:nvPr/>
        </p:nvGraphicFramePr>
        <p:xfrm>
          <a:off x="0" y="0"/>
          <a:ext cx="90284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2571736" y="0"/>
            <a:ext cx="33409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Tipping Point</a:t>
            </a:r>
          </a:p>
          <a:p>
            <a:pPr algn="ctr"/>
            <a:endParaRPr lang="en-GB" sz="40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7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1857364"/>
            <a:ext cx="763061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Comic Sans MS" pitchFamily="66" charset="0"/>
              </a:rPr>
              <a:t>The effects of out of control</a:t>
            </a:r>
          </a:p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Comic Sans MS" pitchFamily="66" charset="0"/>
              </a:rPr>
              <a:t>Climate Change</a:t>
            </a:r>
          </a:p>
          <a:p>
            <a:pPr algn="ctr"/>
            <a:endParaRPr lang="en-GB" sz="4000" b="1" dirty="0" smtClean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224" y="928670"/>
            <a:ext cx="7572428" cy="321471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84.photobucket.com/albums/x76/Samardeep/Funny%20Pictures/oh-no-global-warm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433707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5000628" y="357166"/>
            <a:ext cx="3900487" cy="61261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If the greenhouse effect becomes stronger, it could make the Earth warmer than usual. 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00628" y="357166"/>
            <a:ext cx="3900488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CA" sz="4400" b="1" dirty="0">
                <a:latin typeface="Comic Sans MS" pitchFamily="66" charset="0"/>
              </a:rPr>
              <a:t>Even a little extra warming may cause problems for humans, plants, and animals.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728" y="6215082"/>
            <a:ext cx="1985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freakyweather.com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1000108"/>
            <a:ext cx="8229600" cy="150019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Sea levels around the world could rise.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Cities on coasts would 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flooding.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42875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What if the Earth heats up?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61796" name="Picture 4" descr="http://2.bp.blogspot.com/_V4w18ZWaPas/SbBNuEU_hcI/AAAAAAAAD9M/HqcWRJeHIW4/s400/Flooded-Cities-of-the-World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333644"/>
            <a:ext cx="2905125" cy="3810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00166" y="6286520"/>
            <a:ext cx="1543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lilithnews.com</a:t>
            </a:r>
            <a:endParaRPr lang="en-GB" dirty="0"/>
          </a:p>
        </p:txBody>
      </p:sp>
      <p:pic>
        <p:nvPicPr>
          <p:cNvPr id="161798" name="Picture 6" descr="http://sinostand.files.wordpress.com/2010/12/211-6a00d83451b05569e2011570cefb6c970c-900w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295551"/>
            <a:ext cx="3294086" cy="384809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857884" y="6286520"/>
            <a:ext cx="154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sinostand.com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7158" y="1000108"/>
            <a:ext cx="8501122" cy="1928826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Temperate places that now receive</a:t>
            </a:r>
            <a:r>
              <a:rPr kumimoji="0" lang="en-CA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f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requent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rain and snowfall might become</a:t>
            </a:r>
            <a:r>
              <a:rPr kumimoji="0" lang="en-CA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hotter and</a:t>
            </a:r>
            <a:endParaRPr lang="en-CA" sz="3200" b="1" baseline="0" dirty="0" smtClean="0"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CA" sz="3200" b="1" dirty="0" smtClean="0">
                <a:latin typeface="Comic Sans MS" pitchFamily="66" charset="0"/>
              </a:rPr>
              <a:t>d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rier</a:t>
            </a:r>
            <a:r>
              <a:rPr lang="en-CA" sz="3200" b="1" dirty="0" smtClean="0">
                <a:latin typeface="Comic Sans MS" pitchFamily="66" charset="0"/>
              </a:rPr>
              <a:t>, leading to more </a:t>
            </a:r>
            <a:r>
              <a:rPr lang="en-CA" sz="3200" b="1" dirty="0" smtClean="0">
                <a:solidFill>
                  <a:srgbClr val="FF0000"/>
                </a:solidFill>
                <a:latin typeface="Comic Sans MS" pitchFamily="66" charset="0"/>
              </a:rPr>
              <a:t>drought</a:t>
            </a:r>
            <a:r>
              <a:rPr lang="en-CA" sz="3200" b="1" dirty="0" smtClean="0">
                <a:latin typeface="Comic Sans MS" pitchFamily="66" charset="0"/>
              </a:rPr>
              <a:t>.</a:t>
            </a:r>
            <a:endParaRPr kumimoji="0" lang="en-CA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CA" sz="3200" b="1" dirty="0" smtClean="0">
              <a:latin typeface="Comic Sans MS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42875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What if the Earth heats up?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59746" name="Picture 2" descr="http://serc.carleton.edu/images/earthlabs/drought/dried_lake_mud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643182"/>
            <a:ext cx="6467475" cy="35004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43306" y="6286520"/>
            <a:ext cx="1810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serc.carleton.edu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928670"/>
            <a:ext cx="8229600" cy="2000264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Frequent periods of drought would make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it hard to raise crops for food</a:t>
            </a:r>
            <a:r>
              <a:rPr lang="en-CA" sz="3200" b="1" dirty="0" smtClean="0">
                <a:latin typeface="Comic Sans MS" pitchFamily="66" charset="0"/>
              </a:rPr>
              <a:t>, leading 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CA" sz="3200" b="1" dirty="0" smtClean="0">
                <a:solidFill>
                  <a:srgbClr val="FF0000"/>
                </a:solidFill>
                <a:latin typeface="Comic Sans MS" pitchFamily="66" charset="0"/>
              </a:rPr>
              <a:t>famine</a:t>
            </a:r>
            <a:r>
              <a:rPr lang="en-CA" sz="3200" b="1" dirty="0" smtClean="0">
                <a:latin typeface="Comic Sans MS" pitchFamily="66" charset="0"/>
              </a:rPr>
              <a:t>.</a:t>
            </a:r>
            <a:endParaRPr kumimoji="0" lang="en-CA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42875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What if the Earth heats up?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57698" name="Picture 2" descr="http://c.photoshelter.com/img-get/I0000AaFA7TmN5QQ/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4143404" cy="346709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28728" y="6286520"/>
            <a:ext cx="1833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photoshelter.com</a:t>
            </a:r>
            <a:endParaRPr lang="en-GB" dirty="0"/>
          </a:p>
        </p:txBody>
      </p:sp>
      <p:pic>
        <p:nvPicPr>
          <p:cNvPr id="157700" name="Picture 4" descr="http://jamblichus.files.wordpress.com/2009/07/indiacrop.jpg?w=460&amp;h=2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2643182"/>
            <a:ext cx="4167218" cy="350046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429256" y="6286520"/>
            <a:ext cx="2680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jamblichus.wordpress.com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7158" y="1214422"/>
            <a:ext cx="8229600" cy="7143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Forest fires </a:t>
            </a: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could occur more often.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42875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What if the Earth heats up?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55650" name="Picture 2" descr="http://storage.canoe.ca/v1/blogs-prod-photos/e/8/7/0/d/e870d12c9b59a0c57cc419ccf50c939c.jpg?stmp=12744513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71678"/>
            <a:ext cx="5500726" cy="385765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86182" y="6072206"/>
            <a:ext cx="1567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blogs.canoe.ca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7158" y="928670"/>
            <a:ext cx="8358246" cy="1785950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Plants and animals unable to take the heat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may go extinct, and be replaced by heat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tolerant species.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42875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What if the Earth heats up?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53602" name="Picture 2" descr="http://www.saddleridgeva.com/images/cact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857496"/>
            <a:ext cx="4579938" cy="33639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72198" y="6286520"/>
            <a:ext cx="1944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saddleridgeva.com</a:t>
            </a:r>
            <a:endParaRPr lang="en-GB" dirty="0"/>
          </a:p>
        </p:txBody>
      </p:sp>
      <p:pic>
        <p:nvPicPr>
          <p:cNvPr id="153604" name="Picture 4" descr="http://images.neutralexistence.com/polar-be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928934"/>
            <a:ext cx="3714776" cy="328614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42976" y="6286520"/>
            <a:ext cx="219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neutralexistence.com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8501122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What is causing Climate Change?</a:t>
            </a:r>
            <a:endParaRPr lang="en-GB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1538" y="1357298"/>
            <a:ext cx="7429552" cy="321471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928670"/>
            <a:ext cx="8229600" cy="235745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Hurricanes, tornadoes and other storms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caused by changes in heat and water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evaporation might occur more frequently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and be more intense.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42875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What if the Earth heats up?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51554" name="Picture 2" descr="https://pantherfile.uwm.edu/kahl/www/Images/Weather/Severe/multiple_tornado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5"/>
            <a:ext cx="4214842" cy="3143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43042" y="6429396"/>
            <a:ext cx="2168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pantherfile.uwm.edu</a:t>
            </a:r>
            <a:endParaRPr lang="en-GB" dirty="0"/>
          </a:p>
        </p:txBody>
      </p:sp>
      <p:pic>
        <p:nvPicPr>
          <p:cNvPr id="151556" name="Picture 4" descr="http://ownthedollar.com/hurricane-hugo-ey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214686"/>
            <a:ext cx="4286280" cy="314327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929322" y="6429396"/>
            <a:ext cx="1881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ownthedollar.com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142984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In the UK, we expect that because of climate change: </a:t>
            </a:r>
          </a:p>
          <a:p>
            <a:endParaRPr lang="en-GB" sz="28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latin typeface="Comic Sans MS" pitchFamily="66" charset="0"/>
              </a:rPr>
              <a:t> Temperatures will increase. 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latin typeface="Comic Sans MS" pitchFamily="66" charset="0"/>
              </a:rPr>
              <a:t> Winter rainfall will get heavier, increasing</a:t>
            </a:r>
          </a:p>
          <a:p>
            <a:r>
              <a:rPr lang="en-GB" sz="2800" b="1" dirty="0" smtClean="0">
                <a:latin typeface="Comic Sans MS" pitchFamily="66" charset="0"/>
              </a:rPr>
              <a:t>  the risk of flooding.</a:t>
            </a:r>
            <a:br>
              <a:rPr lang="en-GB" sz="2800" b="1" dirty="0" smtClean="0">
                <a:latin typeface="Comic Sans MS" pitchFamily="66" charset="0"/>
              </a:rPr>
            </a:br>
            <a:r>
              <a:rPr lang="en-GB" sz="2800" b="1" dirty="0" smtClean="0">
                <a:latin typeface="Comic Sans MS" pitchFamily="66" charset="0"/>
              </a:rPr>
              <a:t/>
            </a:r>
            <a:br>
              <a:rPr lang="en-GB" sz="2800" b="1" dirty="0" smtClean="0">
                <a:latin typeface="Comic Sans MS" pitchFamily="66" charset="0"/>
              </a:rPr>
            </a:b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312322" name="Picture 2" descr="Flood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000504"/>
            <a:ext cx="6929486" cy="207170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85786" y="285728"/>
            <a:ext cx="7943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latin typeface="Comic Sans MS" pitchFamily="66" charset="0"/>
              </a:rPr>
              <a:t>The effects of Climate Change</a:t>
            </a:r>
          </a:p>
        </p:txBody>
      </p:sp>
      <p:sp>
        <p:nvSpPr>
          <p:cNvPr id="5" name="Rectangle 4"/>
          <p:cNvSpPr/>
          <p:nvPr/>
        </p:nvSpPr>
        <p:spPr>
          <a:xfrm>
            <a:off x="3714744" y="6286520"/>
            <a:ext cx="1557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kirklees.gov.uk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928670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Comic Sans MS" pitchFamily="66" charset="0"/>
              </a:rPr>
              <a:t> Summer rainfall in the UK may reduce considerably,</a:t>
            </a:r>
          </a:p>
          <a:p>
            <a:r>
              <a:rPr lang="en-GB" sz="2400" b="1" dirty="0" smtClean="0">
                <a:latin typeface="Comic Sans MS" pitchFamily="66" charset="0"/>
              </a:rPr>
              <a:t>  creating pressure on water resources.</a:t>
            </a:r>
            <a:br>
              <a:rPr lang="en-GB" sz="2400" b="1" dirty="0" smtClean="0">
                <a:latin typeface="Comic Sans MS" pitchFamily="66" charset="0"/>
              </a:rPr>
            </a:br>
            <a:r>
              <a:rPr lang="en-GB" sz="2400" b="1" dirty="0" smtClean="0">
                <a:latin typeface="Comic Sans MS" pitchFamily="66" charset="0"/>
              </a:rPr>
              <a:t/>
            </a:r>
            <a:br>
              <a:rPr lang="en-GB" sz="2400" b="1" dirty="0" smtClean="0">
                <a:latin typeface="Comic Sans MS" pitchFamily="66" charset="0"/>
              </a:rPr>
            </a:br>
            <a:endParaRPr lang="en-GB" sz="2400" b="1" dirty="0">
              <a:latin typeface="Comic Sans MS" pitchFamily="66" charset="0"/>
            </a:endParaRPr>
          </a:p>
        </p:txBody>
      </p:sp>
      <p:pic>
        <p:nvPicPr>
          <p:cNvPr id="318466" name="Picture 2" descr="craked earth due to drou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928802"/>
            <a:ext cx="5286412" cy="142876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0034" y="3573852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Comic Sans MS" pitchFamily="66" charset="0"/>
              </a:rPr>
              <a:t> Sea levels will rise due to melting ice caps, leading</a:t>
            </a:r>
          </a:p>
          <a:p>
            <a:r>
              <a:rPr lang="en-GB" sz="2400" b="1" dirty="0" smtClean="0">
                <a:latin typeface="Comic Sans MS" pitchFamily="66" charset="0"/>
              </a:rPr>
              <a:t>  to further coastal erosion and flood risk.</a:t>
            </a:r>
            <a:br>
              <a:rPr lang="en-GB" sz="2400" b="1" dirty="0" smtClean="0">
                <a:latin typeface="Comic Sans MS" pitchFamily="66" charset="0"/>
              </a:rPr>
            </a:br>
            <a:r>
              <a:rPr lang="en-GB" sz="2400" b="1" dirty="0" smtClean="0">
                <a:latin typeface="Comic Sans MS" pitchFamily="66" charset="0"/>
              </a:rPr>
              <a:t/>
            </a:r>
            <a:br>
              <a:rPr lang="en-GB" sz="2400" b="1" dirty="0" smtClean="0">
                <a:latin typeface="Comic Sans MS" pitchFamily="66" charset="0"/>
              </a:rPr>
            </a:br>
            <a:endParaRPr lang="en-GB" sz="2400" b="1" dirty="0">
              <a:latin typeface="Comic Sans MS" pitchFamily="66" charset="0"/>
            </a:endParaRPr>
          </a:p>
        </p:txBody>
      </p:sp>
      <p:pic>
        <p:nvPicPr>
          <p:cNvPr id="318468" name="Picture 4" descr="sea chan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500570"/>
            <a:ext cx="4953000" cy="207170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85786" y="142852"/>
            <a:ext cx="7943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latin typeface="Comic Sans MS" pitchFamily="66" charset="0"/>
              </a:rPr>
              <a:t>The effects of Climate Change</a:t>
            </a:r>
          </a:p>
        </p:txBody>
      </p:sp>
      <p:sp>
        <p:nvSpPr>
          <p:cNvPr id="7" name="Rectangle 6"/>
          <p:cNvSpPr/>
          <p:nvPr/>
        </p:nvSpPr>
        <p:spPr>
          <a:xfrm>
            <a:off x="7000892" y="6286520"/>
            <a:ext cx="1557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kirklees.gov.uk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http://www.trinity.edu/adelwich/blog.images/sad.be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25" y="285750"/>
            <a:ext cx="8686800" cy="5311775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CA" dirty="0" smtClean="0">
                <a:latin typeface="Comic Sans MS" pitchFamily="66" charset="0"/>
              </a:rPr>
              <a:t>Scientists worry that climate change is progressing so rapidly that, within decades, humans may be helpless to slow or reverse the trend.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546225"/>
            <a:ext cx="86868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CA" sz="3200" b="1" dirty="0" smtClean="0">
                <a:latin typeface="Comic Sans MS" pitchFamily="66" charset="0"/>
              </a:rPr>
              <a:t>There is a threshold where a slight rise in the Earth's temperature can cause a dramatic change in the environment that itself triggers a far greater increase in global temperatures.</a:t>
            </a:r>
            <a:endParaRPr lang="en-CA" sz="3200" b="1" dirty="0">
              <a:latin typeface="Comic Sans MS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5720" y="2000240"/>
            <a:ext cx="86868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CA" sz="3200" b="1" dirty="0">
                <a:latin typeface="Comic Sans MS" pitchFamily="66" charset="0"/>
              </a:rPr>
              <a:t>This is the ‘tipping point’ beyond which really dangerous climate change is likely to be unstoppable.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214290"/>
            <a:ext cx="86868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What is happening in the Arctic is a "tipping point”</a:t>
            </a:r>
            <a:endParaRPr lang="en-C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6" grpId="1"/>
      <p:bldP spid="7" grpId="0" build="p"/>
      <p:bldP spid="7" grpId="1" build="allAtOnce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2844" y="1285860"/>
            <a:ext cx="8786874" cy="22145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At the heart of Climate Change is</a:t>
            </a:r>
            <a:r>
              <a:rPr kumimoji="0" lang="en-GB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 GREENHOUSE EFFECT.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42910" y="66660"/>
            <a:ext cx="8286776" cy="12192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The Green</a:t>
            </a:r>
            <a:r>
              <a:rPr lang="en-GB" sz="6600" b="1" baseline="0" dirty="0" smtClean="0">
                <a:latin typeface="Comic Sans MS" pitchFamily="66" charset="0"/>
                <a:ea typeface="+mj-ea"/>
                <a:cs typeface="+mj-cs"/>
              </a:rPr>
              <a:t>house</a:t>
            </a:r>
            <a:r>
              <a:rPr lang="en-GB" sz="6600" b="1" dirty="0" smtClean="0">
                <a:latin typeface="Comic Sans MS" pitchFamily="66" charset="0"/>
                <a:ea typeface="+mj-ea"/>
                <a:cs typeface="+mj-cs"/>
              </a:rPr>
              <a:t> Effect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0722" name="Picture 2" descr="http://www.effetdeserretoimeme.com/en/images/13808.greenhouse_effect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643182"/>
            <a:ext cx="4071966" cy="34194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71802" y="6143644"/>
            <a:ext cx="2642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effetdeserretoimeme.com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greenhouse effect"/>
          <p:cNvPicPr>
            <a:picLocks noChangeAspect="1" noChangeArrowheads="1"/>
          </p:cNvPicPr>
          <p:nvPr/>
        </p:nvPicPr>
        <p:blipFill>
          <a:blip r:embed="rId3"/>
          <a:srcRect t="12308"/>
          <a:stretch>
            <a:fillRect/>
          </a:stretch>
        </p:blipFill>
        <p:spPr bwMode="auto">
          <a:xfrm>
            <a:off x="4500562" y="1357298"/>
            <a:ext cx="442912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85720" y="1285860"/>
            <a:ext cx="4143404" cy="50006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Greenhouses trap heat from the sun.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The glass panels let in light but keep heat from escaping.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This causes the greenhouse to heat up.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57224" y="66660"/>
            <a:ext cx="7772400" cy="12192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Green</a:t>
            </a:r>
            <a:r>
              <a:rPr lang="en-GB" sz="6600" b="1" baseline="0" dirty="0" smtClean="0">
                <a:latin typeface="Comic Sans MS" pitchFamily="66" charset="0"/>
                <a:ea typeface="+mj-ea"/>
                <a:cs typeface="+mj-cs"/>
              </a:rPr>
              <a:t>house</a:t>
            </a:r>
            <a:r>
              <a:rPr lang="en-GB" sz="6600" b="1" dirty="0" smtClean="0">
                <a:latin typeface="Comic Sans MS" pitchFamily="66" charset="0"/>
                <a:ea typeface="+mj-ea"/>
                <a:cs typeface="+mj-cs"/>
              </a:rPr>
              <a:t> Effect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5074" y="6286520"/>
            <a:ext cx="15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qwickstep.com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hrc.org/resources/online_publications/warming_earth/images/Car-Greenhous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85992"/>
            <a:ext cx="792961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57224" y="66660"/>
            <a:ext cx="7772400" cy="12192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Green</a:t>
            </a:r>
            <a:r>
              <a:rPr lang="en-GB" sz="6600" b="1" baseline="0" dirty="0" smtClean="0">
                <a:latin typeface="Comic Sans MS" pitchFamily="66" charset="0"/>
                <a:ea typeface="+mj-ea"/>
                <a:cs typeface="+mj-cs"/>
              </a:rPr>
              <a:t>house</a:t>
            </a:r>
            <a:r>
              <a:rPr lang="en-GB" sz="6600" b="1" dirty="0" smtClean="0">
                <a:latin typeface="Comic Sans MS" pitchFamily="66" charset="0"/>
                <a:ea typeface="+mj-ea"/>
                <a:cs typeface="+mj-cs"/>
              </a:rPr>
              <a:t> Effect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5720" y="1285860"/>
            <a:ext cx="8429684" cy="107157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800" b="1" dirty="0" smtClean="0">
                <a:latin typeface="Comic Sans MS" pitchFamily="66" charset="0"/>
              </a:rPr>
              <a:t>The same thing happens when a car is left in direct sunlight.</a:t>
            </a:r>
            <a:endParaRPr kumimoji="0" lang="en-CA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4744" y="6143644"/>
            <a:ext cx="1995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itswrong.webs.com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500042"/>
            <a:ext cx="357190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CA" sz="3200" b="1" dirty="0" smtClean="0">
                <a:latin typeface="Comic Sans MS" pitchFamily="66" charset="0"/>
                <a:cs typeface="Arial" charset="0"/>
              </a:rPr>
              <a:t>0n Earth, the atmospheric  </a:t>
            </a:r>
            <a:r>
              <a:rPr lang="en-CA" sz="3200" b="1" dirty="0">
                <a:latin typeface="Comic Sans MS" pitchFamily="66" charset="0"/>
                <a:cs typeface="Arial" charset="0"/>
              </a:rPr>
              <a:t>gases allow sunshine to pass through but absorb </a:t>
            </a:r>
            <a:r>
              <a:rPr lang="en-CA" sz="3200" b="1" dirty="0" smtClean="0">
                <a:latin typeface="Comic Sans MS" pitchFamily="66" charset="0"/>
                <a:cs typeface="Arial" charset="0"/>
              </a:rPr>
              <a:t>heat that </a:t>
            </a:r>
            <a:r>
              <a:rPr lang="en-CA" sz="3200" b="1" dirty="0">
                <a:latin typeface="Comic Sans MS" pitchFamily="66" charset="0"/>
                <a:cs typeface="Arial" charset="0"/>
              </a:rPr>
              <a:t>is </a:t>
            </a:r>
            <a:r>
              <a:rPr lang="en-CA" sz="3200" b="1" dirty="0" smtClean="0">
                <a:latin typeface="Comic Sans MS" pitchFamily="66" charset="0"/>
                <a:cs typeface="Arial" charset="0"/>
              </a:rPr>
              <a:t>radiated (bounced) </a:t>
            </a:r>
            <a:r>
              <a:rPr lang="en-CA" sz="3200" b="1" dirty="0">
                <a:latin typeface="Comic Sans MS" pitchFamily="66" charset="0"/>
                <a:cs typeface="Arial" charset="0"/>
              </a:rPr>
              <a:t>back from the warmed surface of the Earth</a:t>
            </a:r>
          </a:p>
        </p:txBody>
      </p:sp>
      <p:pic>
        <p:nvPicPr>
          <p:cNvPr id="5" name="Picture 2" descr="Diagram 2 - The natural greenhouse eff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85728"/>
            <a:ext cx="4643470" cy="578647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00760" y="6215082"/>
            <a:ext cx="1557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kirklees.gov.uk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http://www.solcomhouse.com/images/Greenhouec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1285860"/>
            <a:ext cx="4667250" cy="4381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215074" y="5643578"/>
            <a:ext cx="1881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solcomhouse.com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4282" y="1428736"/>
            <a:ext cx="4143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b="1" dirty="0" smtClean="0">
                <a:latin typeface="Comic Sans MS" pitchFamily="66" charset="0"/>
              </a:rPr>
              <a:t> The gases in the atmosphere</a:t>
            </a:r>
          </a:p>
          <a:p>
            <a:r>
              <a:rPr lang="en-GB" sz="2000" b="1" dirty="0" smtClean="0">
                <a:latin typeface="Comic Sans MS" pitchFamily="66" charset="0"/>
              </a:rPr>
              <a:t>  act like a blanket around our</a:t>
            </a:r>
          </a:p>
          <a:p>
            <a:r>
              <a:rPr lang="en-GB" sz="2000" b="1" dirty="0" smtClean="0">
                <a:latin typeface="Comic Sans MS" pitchFamily="66" charset="0"/>
              </a:rPr>
              <a:t>  planet which traps in heat,</a:t>
            </a:r>
          </a:p>
          <a:p>
            <a:r>
              <a:rPr lang="en-GB" sz="2000" b="1" dirty="0" smtClean="0">
                <a:latin typeface="Comic Sans MS" pitchFamily="66" charset="0"/>
              </a:rPr>
              <a:t>  making the temperature rise. </a:t>
            </a:r>
          </a:p>
          <a:p>
            <a:pPr>
              <a:buFont typeface="Arial" pitchFamily="34" charset="0"/>
              <a:buChar char="•"/>
            </a:pPr>
            <a:endParaRPr lang="en-GB" sz="20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latin typeface="Comic Sans MS" pitchFamily="66" charset="0"/>
              </a:rPr>
              <a:t> This is called the Greenhouse</a:t>
            </a:r>
          </a:p>
          <a:p>
            <a:r>
              <a:rPr lang="en-GB" sz="2000" b="1" dirty="0" smtClean="0">
                <a:latin typeface="Comic Sans MS" pitchFamily="66" charset="0"/>
              </a:rPr>
              <a:t>  Effect and is a natural</a:t>
            </a:r>
          </a:p>
          <a:p>
            <a:r>
              <a:rPr lang="en-GB" sz="2000" b="1" dirty="0" smtClean="0">
                <a:latin typeface="Comic Sans MS" pitchFamily="66" charset="0"/>
              </a:rPr>
              <a:t>  process that keeps the planet</a:t>
            </a:r>
          </a:p>
          <a:p>
            <a:r>
              <a:rPr lang="en-GB" sz="2000" b="1" dirty="0" smtClean="0">
                <a:latin typeface="Comic Sans MS" pitchFamily="66" charset="0"/>
              </a:rPr>
              <a:t>  warm and sustains life.</a:t>
            </a:r>
          </a:p>
          <a:p>
            <a:pPr>
              <a:buFont typeface="Arial" pitchFamily="34" charset="0"/>
              <a:buChar char="•"/>
            </a:pPr>
            <a:endParaRPr lang="en-GB" sz="20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latin typeface="Comic Sans MS" pitchFamily="66" charset="0"/>
              </a:rPr>
              <a:t> If the greenhouse effect</a:t>
            </a:r>
          </a:p>
          <a:p>
            <a:r>
              <a:rPr lang="en-GB" sz="2000" b="1" dirty="0" smtClean="0">
                <a:latin typeface="Comic Sans MS" pitchFamily="66" charset="0"/>
              </a:rPr>
              <a:t>  didn’t exist, the average</a:t>
            </a:r>
          </a:p>
          <a:p>
            <a:r>
              <a:rPr lang="en-GB" sz="2000" b="1" dirty="0" smtClean="0">
                <a:latin typeface="Comic Sans MS" pitchFamily="66" charset="0"/>
              </a:rPr>
              <a:t>  temperature on earth would</a:t>
            </a:r>
          </a:p>
          <a:p>
            <a:r>
              <a:rPr lang="en-GB" sz="2000" b="1" dirty="0" smtClean="0">
                <a:latin typeface="Comic Sans MS" pitchFamily="66" charset="0"/>
              </a:rPr>
              <a:t>  be around -18ºC.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57224" y="66660"/>
            <a:ext cx="7772400" cy="12192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Green</a:t>
            </a:r>
            <a:r>
              <a:rPr lang="en-GB" sz="6600" b="1" baseline="0" dirty="0" smtClean="0">
                <a:latin typeface="Comic Sans MS" pitchFamily="66" charset="0"/>
                <a:ea typeface="+mj-ea"/>
                <a:cs typeface="+mj-cs"/>
              </a:rPr>
              <a:t>house</a:t>
            </a:r>
            <a:r>
              <a:rPr lang="en-GB" sz="6600" b="1" dirty="0" smtClean="0">
                <a:latin typeface="Comic Sans MS" pitchFamily="66" charset="0"/>
                <a:ea typeface="+mj-ea"/>
                <a:cs typeface="+mj-cs"/>
              </a:rPr>
              <a:t> Effect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</TotalTime>
  <Words>1318</Words>
  <Application>Microsoft Office PowerPoint</Application>
  <PresentationFormat>On-screen Show (4:3)</PresentationFormat>
  <Paragraphs>304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Batik Regular</vt:lpstr>
      <vt:lpstr>Calibri</vt:lpstr>
      <vt:lpstr>Comic Sans MS</vt:lpstr>
      <vt:lpstr>Copperplate Gothic Bold</vt:lpstr>
      <vt:lpstr>Office Theme</vt:lpstr>
      <vt:lpstr>PowerPoint Presentation</vt:lpstr>
      <vt:lpstr>Learning Points</vt:lpstr>
      <vt:lpstr>What is Climate Change?</vt:lpstr>
      <vt:lpstr>What is causing Climate Change?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Natural Climate Change </vt:lpstr>
      <vt:lpstr>PowerPoint Presentation</vt:lpstr>
      <vt:lpstr>PowerPoint Presentation</vt:lpstr>
      <vt:lpstr>PowerPoint Presentation</vt:lpstr>
      <vt:lpstr>Nitrous Oxide Occurs Naturally</vt:lpstr>
      <vt:lpstr>Man has increased the amount of Greenhouse gases going into the atmosphere. </vt:lpstr>
      <vt:lpstr>  Man-made Climate Change  This increases the Greenhouse Effect.</vt:lpstr>
      <vt:lpstr>PowerPoint Presentation</vt:lpstr>
      <vt:lpstr>PowerPoint Presentation</vt:lpstr>
      <vt:lpstr>PowerPoint Presentation</vt:lpstr>
      <vt:lpstr>Man-made sources of Sulphur dioxide</vt:lpstr>
      <vt:lpstr>PowerPoint Presentation</vt:lpstr>
      <vt:lpstr>Car Engines</vt:lpstr>
      <vt:lpstr>Man-made Sources of Methane</vt:lpstr>
      <vt:lpstr>PowerPoint Presentation</vt:lpstr>
      <vt:lpstr>CH4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 Monaghan</dc:creator>
  <cp:lastModifiedBy>Lenny SKY</cp:lastModifiedBy>
  <cp:revision>113</cp:revision>
  <dcterms:created xsi:type="dcterms:W3CDTF">2011-01-01T09:59:58Z</dcterms:created>
  <dcterms:modified xsi:type="dcterms:W3CDTF">2014-03-13T00:53:43Z</dcterms:modified>
</cp:coreProperties>
</file>